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57" r:id="rId4"/>
    <p:sldId id="264" r:id="rId5"/>
    <p:sldId id="265" r:id="rId6"/>
    <p:sldId id="266" r:id="rId7"/>
    <p:sldId id="271" r:id="rId8"/>
    <p:sldId id="272" r:id="rId9"/>
    <p:sldId id="273" r:id="rId10"/>
    <p:sldId id="274" r:id="rId11"/>
    <p:sldId id="275" r:id="rId12"/>
    <p:sldId id="281" r:id="rId13"/>
    <p:sldId id="282" r:id="rId14"/>
    <p:sldId id="279" r:id="rId15"/>
    <p:sldId id="268" r:id="rId16"/>
    <p:sldId id="269" r:id="rId17"/>
    <p:sldId id="270" r:id="rId18"/>
    <p:sldId id="280" r:id="rId19"/>
    <p:sldId id="261" r:id="rId20"/>
  </p:sldIdLst>
  <p:sldSz cx="18288000" cy="10287000"/>
  <p:notesSz cx="6858000" cy="9144000"/>
  <p:embeddedFontLst>
    <p:embeddedFont>
      <p:font typeface="나눔스퀘어 네오 OTF Bold" panose="020B0600000101010101" charset="-127"/>
      <p:bold r:id="rId21"/>
    </p:embeddedFont>
    <p:embeddedFont>
      <p:font typeface="나눔스퀘어 네오 OTF Heavy" panose="020B0600000101010101" charset="-127"/>
      <p:bold r:id="rId22"/>
    </p:embeddedFont>
    <p:embeddedFont>
      <p:font typeface="던파 비트비트체 v2" panose="020B0600000101010101" charset="-127"/>
      <p:regular r:id="rId23"/>
    </p:embeddedFont>
    <p:embeddedFont>
      <p:font typeface="카페24 슈퍼매직 Bold" panose="03000800000000000000" charset="-127"/>
      <p:bold r:id="rId24"/>
    </p:embeddedFont>
    <p:embeddedFont>
      <p:font typeface="휴먼범석체" panose="020B0600000101010101" charset="-127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1DA"/>
    <a:srgbClr val="E6B9B8"/>
    <a:srgbClr val="D7E4BD"/>
    <a:srgbClr val="B7DEE8"/>
    <a:srgbClr val="FCD5B5"/>
    <a:srgbClr val="FE0000"/>
    <a:srgbClr val="F7B433"/>
    <a:srgbClr val="FFC353"/>
    <a:srgbClr val="F5AF2D"/>
    <a:srgbClr val="CCE3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85" autoAdjust="0"/>
    <p:restoredTop sz="94372" autoAdjust="0"/>
  </p:normalViewPr>
  <p:slideViewPr>
    <p:cSldViewPr>
      <p:cViewPr varScale="1">
        <p:scale>
          <a:sx n="52" d="100"/>
          <a:sy n="52" d="100"/>
        </p:scale>
        <p:origin x="62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3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https://pixabay.com/ko/%ED%99%94%EC%82%B4%ED%91%9C-%ED%95%B8%EB%93%9C-%EB%85%B8%EB%8F%99-%EB%8B%A4%EC%9D%8C-%EC%98%A4%EB%A5%B8%EC%AA%BD-%ED%9A%8C%EC%A0%84-%EC%A7%81%EC%A7%84-%EB%B0%A9%ED%96%A5-%EA%B5%90%ED%86%B5-%ED%91%9C%EC%A7%80-2079328/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7.png"/><Relationship Id="rId5" Type="http://schemas.openxmlformats.org/officeDocument/2006/relationships/image" Target="../media/image21.png"/><Relationship Id="rId10" Type="http://schemas.openxmlformats.org/officeDocument/2006/relationships/image" Target="../media/image3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3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7.svg"/><Relationship Id="rId7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ngall.com/portal-png/download/33533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2754106" y="4723676"/>
            <a:ext cx="12779788" cy="2164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64"/>
              </a:lnSpc>
            </a:pPr>
            <a:r>
              <a:rPr lang="en-US" sz="18000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latin typeface="던파 비트비트체 v2" panose="02040503000000000000" pitchFamily="18" charset="-127"/>
                <a:ea typeface="던파 비트비트체 v2" panose="02040503000000000000" pitchFamily="18" charset="-127"/>
                <a:cs typeface="Dreaming Outloud Pro" panose="03050502040302030504" pitchFamily="66" charset="0"/>
              </a:rPr>
              <a:t>Blockers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9BA103-9FDC-6BC8-8AC4-8F526BC5B587}"/>
              </a:ext>
            </a:extLst>
          </p:cNvPr>
          <p:cNvSpPr txBox="1"/>
          <p:nvPr/>
        </p:nvSpPr>
        <p:spPr>
          <a:xfrm>
            <a:off x="7249750" y="6972301"/>
            <a:ext cx="3788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2020180025 </a:t>
            </a:r>
            <a:r>
              <a:rPr lang="ko-KR" altLang="en-US" sz="3000" dirty="0" err="1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오다은</a:t>
            </a:r>
            <a:endParaRPr lang="en-US" altLang="ko-KR" sz="3000" dirty="0">
              <a:latin typeface="카페24 슈퍼매직 Bold" panose="03000800000000000000" pitchFamily="66" charset="-127"/>
              <a:ea typeface="카페24 슈퍼매직 Bold" panose="03000800000000000000" pitchFamily="66" charset="-127"/>
            </a:endParaRPr>
          </a:p>
          <a:p>
            <a:pPr algn="ctr"/>
            <a:r>
              <a:rPr lang="en-US" altLang="ko-KR" sz="3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2020184004 </a:t>
            </a:r>
            <a:r>
              <a:rPr lang="ko-KR" altLang="en-US" sz="3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김규희</a:t>
            </a:r>
            <a:endParaRPr lang="en-US" altLang="ko-KR" sz="3000" dirty="0">
              <a:latin typeface="카페24 슈퍼매직 Bold" panose="03000800000000000000" pitchFamily="66" charset="-127"/>
              <a:ea typeface="카페24 슈퍼매직 Bold" panose="03000800000000000000" pitchFamily="66" charset="-127"/>
            </a:endParaRPr>
          </a:p>
          <a:p>
            <a:pPr algn="ctr"/>
            <a:r>
              <a:rPr lang="en-US" altLang="ko-KR" sz="3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2021182001 </a:t>
            </a:r>
            <a:r>
              <a:rPr lang="ko-KR" altLang="en-US" sz="3000" dirty="0" err="1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강은혁</a:t>
            </a:r>
            <a:endParaRPr lang="ko-KR" altLang="en-US" sz="3000" dirty="0">
              <a:latin typeface="카페24 슈퍼매직 Bold" panose="03000800000000000000" pitchFamily="66" charset="-127"/>
              <a:ea typeface="카페24 슈퍼매직 Bold" panose="03000800000000000000" pitchFamily="66" charset="-127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41886E8D-539A-66C4-B758-02D79E060658}"/>
              </a:ext>
            </a:extLst>
          </p:cNvPr>
          <p:cNvGrpSpPr/>
          <p:nvPr/>
        </p:nvGrpSpPr>
        <p:grpSpPr>
          <a:xfrm>
            <a:off x="14197170" y="647700"/>
            <a:ext cx="3437261" cy="3423733"/>
            <a:chOff x="14197170" y="647700"/>
            <a:chExt cx="3437261" cy="342373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1820DA5-F560-E995-31A9-E5F2093FBC6C}"/>
                </a:ext>
              </a:extLst>
            </p:cNvPr>
            <p:cNvSpPr/>
            <p:nvPr/>
          </p:nvSpPr>
          <p:spPr>
            <a:xfrm flipH="1">
              <a:off x="14960996" y="647700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AD83B79-7D27-FF47-1389-2E771A95CBF7}"/>
                </a:ext>
              </a:extLst>
            </p:cNvPr>
            <p:cNvSpPr/>
            <p:nvPr/>
          </p:nvSpPr>
          <p:spPr>
            <a:xfrm flipH="1">
              <a:off x="15533894" y="647700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B336EE8-7478-4CBF-B85D-E222B57DD348}"/>
                </a:ext>
              </a:extLst>
            </p:cNvPr>
            <p:cNvSpPr/>
            <p:nvPr/>
          </p:nvSpPr>
          <p:spPr>
            <a:xfrm rot="5400000" flipV="1">
              <a:off x="17347940" y="743197"/>
              <a:ext cx="381984" cy="190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39ACC66-65A3-943A-0FA3-AA615D78C264}"/>
                </a:ext>
              </a:extLst>
            </p:cNvPr>
            <p:cNvSpPr/>
            <p:nvPr/>
          </p:nvSpPr>
          <p:spPr>
            <a:xfrm flipH="1">
              <a:off x="16106792" y="647700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31E384E-31D8-6F0B-64DB-61FFC8930D71}"/>
                </a:ext>
              </a:extLst>
            </p:cNvPr>
            <p:cNvSpPr/>
            <p:nvPr/>
          </p:nvSpPr>
          <p:spPr>
            <a:xfrm flipH="1">
              <a:off x="16679620" y="647700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4EC856D-B950-5BBF-1E7A-F98C89900BF1}"/>
                </a:ext>
              </a:extLst>
            </p:cNvPr>
            <p:cNvSpPr/>
            <p:nvPr/>
          </p:nvSpPr>
          <p:spPr>
            <a:xfrm flipH="1">
              <a:off x="17252448" y="647700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A59ACD5-69CD-277D-3015-973A9357C562}"/>
                </a:ext>
              </a:extLst>
            </p:cNvPr>
            <p:cNvSpPr/>
            <p:nvPr/>
          </p:nvSpPr>
          <p:spPr>
            <a:xfrm rot="5400000" flipV="1">
              <a:off x="17347940" y="1312118"/>
              <a:ext cx="381984" cy="190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AF545C9-31F2-869B-FA11-F19FF3076428}"/>
                </a:ext>
              </a:extLst>
            </p:cNvPr>
            <p:cNvSpPr/>
            <p:nvPr/>
          </p:nvSpPr>
          <p:spPr>
            <a:xfrm rot="5400000" flipV="1">
              <a:off x="17347940" y="1883140"/>
              <a:ext cx="381984" cy="190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2D3036B-24E5-E78E-0C08-7D092CAF5C22}"/>
                </a:ext>
              </a:extLst>
            </p:cNvPr>
            <p:cNvSpPr/>
            <p:nvPr/>
          </p:nvSpPr>
          <p:spPr>
            <a:xfrm rot="5400000" flipV="1">
              <a:off x="17347940" y="2456116"/>
              <a:ext cx="381984" cy="190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C8440E4-454A-D8C7-9F6A-69C60BB7DD04}"/>
                </a:ext>
              </a:extLst>
            </p:cNvPr>
            <p:cNvSpPr/>
            <p:nvPr/>
          </p:nvSpPr>
          <p:spPr>
            <a:xfrm rot="5400000" flipV="1">
              <a:off x="17347942" y="3029092"/>
              <a:ext cx="381982" cy="190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CD44A3-B0F5-6AC5-A276-8804D1C6F6ED}"/>
                </a:ext>
              </a:extLst>
            </p:cNvPr>
            <p:cNvSpPr/>
            <p:nvPr/>
          </p:nvSpPr>
          <p:spPr>
            <a:xfrm rot="5400000" flipV="1">
              <a:off x="17443439" y="350251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C0BED8-19BE-E65C-95C7-9A38CDDEC6F2}"/>
                </a:ext>
              </a:extLst>
            </p:cNvPr>
            <p:cNvSpPr/>
            <p:nvPr/>
          </p:nvSpPr>
          <p:spPr>
            <a:xfrm rot="5400000" flipV="1">
              <a:off x="14579086" y="647698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93043A2-5BFB-A318-A192-678757B539FB}"/>
                </a:ext>
              </a:extLst>
            </p:cNvPr>
            <p:cNvSpPr/>
            <p:nvPr/>
          </p:nvSpPr>
          <p:spPr>
            <a:xfrm rot="5400000" flipV="1">
              <a:off x="17443439" y="3880441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16769B5-6981-2279-4D4B-568ECE69A597}"/>
                </a:ext>
              </a:extLst>
            </p:cNvPr>
            <p:cNvSpPr/>
            <p:nvPr/>
          </p:nvSpPr>
          <p:spPr>
            <a:xfrm rot="5400000" flipV="1">
              <a:off x="14197173" y="647698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AADB4FB-D260-6A47-F939-2B759C36900E}"/>
              </a:ext>
            </a:extLst>
          </p:cNvPr>
          <p:cNvGrpSpPr/>
          <p:nvPr/>
        </p:nvGrpSpPr>
        <p:grpSpPr>
          <a:xfrm rot="10800000">
            <a:off x="709035" y="6178248"/>
            <a:ext cx="3437261" cy="3423733"/>
            <a:chOff x="8575670" y="497734"/>
            <a:chExt cx="3437261" cy="342373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CC29B72-8A05-DDCA-1F33-75BADB75E0FE}"/>
                </a:ext>
              </a:extLst>
            </p:cNvPr>
            <p:cNvSpPr/>
            <p:nvPr/>
          </p:nvSpPr>
          <p:spPr>
            <a:xfrm flipH="1">
              <a:off x="9339496" y="497734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AE44322-29CF-0E57-89D1-0FB5AC318526}"/>
                </a:ext>
              </a:extLst>
            </p:cNvPr>
            <p:cNvSpPr/>
            <p:nvPr/>
          </p:nvSpPr>
          <p:spPr>
            <a:xfrm flipH="1">
              <a:off x="9912394" y="497734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344293C-AC03-BDC1-D284-930EC15B7BE4}"/>
                </a:ext>
              </a:extLst>
            </p:cNvPr>
            <p:cNvSpPr/>
            <p:nvPr/>
          </p:nvSpPr>
          <p:spPr>
            <a:xfrm rot="5400000" flipV="1">
              <a:off x="11726440" y="593231"/>
              <a:ext cx="381984" cy="190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818E847-2333-F85A-773D-40BE1FE72A33}"/>
                </a:ext>
              </a:extLst>
            </p:cNvPr>
            <p:cNvSpPr/>
            <p:nvPr/>
          </p:nvSpPr>
          <p:spPr>
            <a:xfrm flipH="1">
              <a:off x="10485292" y="497734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BB3206C-3696-D4C6-D93B-3492FBB5F62B}"/>
                </a:ext>
              </a:extLst>
            </p:cNvPr>
            <p:cNvSpPr/>
            <p:nvPr/>
          </p:nvSpPr>
          <p:spPr>
            <a:xfrm flipH="1">
              <a:off x="11058120" y="497734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65F5AC6-42C8-137F-101D-6A7C42C2DE2C}"/>
                </a:ext>
              </a:extLst>
            </p:cNvPr>
            <p:cNvSpPr/>
            <p:nvPr/>
          </p:nvSpPr>
          <p:spPr>
            <a:xfrm flipH="1">
              <a:off x="11630948" y="497734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5F6100D-2749-A73A-B266-8397EA01E80A}"/>
                </a:ext>
              </a:extLst>
            </p:cNvPr>
            <p:cNvSpPr/>
            <p:nvPr/>
          </p:nvSpPr>
          <p:spPr>
            <a:xfrm rot="5400000" flipV="1">
              <a:off x="11726440" y="1162152"/>
              <a:ext cx="381984" cy="190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C0D0924-DDDD-CDA4-69C4-6BDDBD08621B}"/>
                </a:ext>
              </a:extLst>
            </p:cNvPr>
            <p:cNvSpPr/>
            <p:nvPr/>
          </p:nvSpPr>
          <p:spPr>
            <a:xfrm rot="5400000" flipV="1">
              <a:off x="11726440" y="1733174"/>
              <a:ext cx="381984" cy="190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A82BCF0-2827-A369-9187-0D2BAE670AF7}"/>
                </a:ext>
              </a:extLst>
            </p:cNvPr>
            <p:cNvSpPr/>
            <p:nvPr/>
          </p:nvSpPr>
          <p:spPr>
            <a:xfrm rot="5400000" flipV="1">
              <a:off x="11726440" y="2306150"/>
              <a:ext cx="381984" cy="190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A9EA693-235C-6A68-C22F-90B4F58B2BEA}"/>
                </a:ext>
              </a:extLst>
            </p:cNvPr>
            <p:cNvSpPr/>
            <p:nvPr/>
          </p:nvSpPr>
          <p:spPr>
            <a:xfrm rot="5400000" flipV="1">
              <a:off x="11726442" y="2879126"/>
              <a:ext cx="381982" cy="190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100D911-B851-ED22-829F-DCD12FF5DE47}"/>
                </a:ext>
              </a:extLst>
            </p:cNvPr>
            <p:cNvSpPr/>
            <p:nvPr/>
          </p:nvSpPr>
          <p:spPr>
            <a:xfrm rot="5400000" flipV="1">
              <a:off x="11821939" y="3352548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3D4785D-08EA-3BC3-6B91-122BA231A921}"/>
                </a:ext>
              </a:extLst>
            </p:cNvPr>
            <p:cNvSpPr/>
            <p:nvPr/>
          </p:nvSpPr>
          <p:spPr>
            <a:xfrm rot="5400000" flipV="1">
              <a:off x="8957586" y="497732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01AF414-F09B-94D3-D529-AE016932F010}"/>
                </a:ext>
              </a:extLst>
            </p:cNvPr>
            <p:cNvSpPr/>
            <p:nvPr/>
          </p:nvSpPr>
          <p:spPr>
            <a:xfrm rot="5400000" flipV="1">
              <a:off x="11821939" y="37304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5CB1DEB-17FF-E63E-BFDB-3A672F901C93}"/>
                </a:ext>
              </a:extLst>
            </p:cNvPr>
            <p:cNvSpPr/>
            <p:nvPr/>
          </p:nvSpPr>
          <p:spPr>
            <a:xfrm rot="5400000" flipV="1">
              <a:off x="8575673" y="497732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4" name="Freeform 4"/>
          <p:cNvSpPr/>
          <p:nvPr/>
        </p:nvSpPr>
        <p:spPr>
          <a:xfrm rot="19921695">
            <a:off x="14468639" y="6255099"/>
            <a:ext cx="1111549" cy="1434405"/>
          </a:xfrm>
          <a:custGeom>
            <a:avLst/>
            <a:gdLst/>
            <a:ahLst/>
            <a:cxnLst/>
            <a:rect l="l" t="t" r="r" b="b"/>
            <a:pathLst>
              <a:path w="1111549" h="1434405">
                <a:moveTo>
                  <a:pt x="0" y="0"/>
                </a:moveTo>
                <a:lnTo>
                  <a:pt x="1111548" y="0"/>
                </a:lnTo>
                <a:lnTo>
                  <a:pt x="1111548" y="1434405"/>
                </a:lnTo>
                <a:lnTo>
                  <a:pt x="0" y="1434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68" name="그림 67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568DAA69-FA2C-3297-687F-686FE71371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1736" y="8851626"/>
            <a:ext cx="918644" cy="918644"/>
          </a:xfrm>
          <a:prstGeom prst="rect">
            <a:avLst/>
          </a:prstGeom>
        </p:spPr>
      </p:pic>
      <p:pic>
        <p:nvPicPr>
          <p:cNvPr id="70" name="그림 69" descr="상징, 그래픽이(가) 표시된 사진&#10;&#10;자동 생성된 설명">
            <a:extLst>
              <a:ext uri="{FF2B5EF4-FFF2-40B4-BE49-F238E27FC236}">
                <a16:creationId xmlns:a16="http://schemas.microsoft.com/office/drawing/2014/main" id="{28C98DAD-6C8D-63EC-72AA-DA4021B4DD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380" y="8851626"/>
            <a:ext cx="918644" cy="918644"/>
          </a:xfrm>
          <a:prstGeom prst="rect">
            <a:avLst/>
          </a:prstGeom>
        </p:spPr>
      </p:pic>
      <p:pic>
        <p:nvPicPr>
          <p:cNvPr id="71" name="그림 7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49AD4272-F393-54EA-6474-52F69910E2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092" y="8851626"/>
            <a:ext cx="918644" cy="918644"/>
          </a:xfrm>
          <a:prstGeom prst="rect">
            <a:avLst/>
          </a:prstGeom>
        </p:spPr>
      </p:pic>
      <p:pic>
        <p:nvPicPr>
          <p:cNvPr id="84" name="그림 83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003BA66D-188F-4AB7-D18D-1E80C3ACF2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448" y="8851626"/>
            <a:ext cx="918644" cy="918644"/>
          </a:xfrm>
          <a:prstGeom prst="rect">
            <a:avLst/>
          </a:prstGeom>
        </p:spPr>
      </p:pic>
      <p:pic>
        <p:nvPicPr>
          <p:cNvPr id="85" name="그림 84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B58E71E5-3D50-A7C8-FDF9-410B4E1A9B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5804" y="8851626"/>
            <a:ext cx="918644" cy="918644"/>
          </a:xfrm>
          <a:prstGeom prst="rect">
            <a:avLst/>
          </a:prstGeom>
        </p:spPr>
      </p:pic>
      <p:grpSp>
        <p:nvGrpSpPr>
          <p:cNvPr id="90" name="그룹 89">
            <a:extLst>
              <a:ext uri="{FF2B5EF4-FFF2-40B4-BE49-F238E27FC236}">
                <a16:creationId xmlns:a16="http://schemas.microsoft.com/office/drawing/2014/main" id="{9751AD0D-B2AB-A9FC-40A4-1B6A781BE79D}"/>
              </a:ext>
            </a:extLst>
          </p:cNvPr>
          <p:cNvGrpSpPr/>
          <p:nvPr/>
        </p:nvGrpSpPr>
        <p:grpSpPr>
          <a:xfrm>
            <a:off x="653572" y="685019"/>
            <a:ext cx="5193194" cy="1082952"/>
            <a:chOff x="623092" y="515654"/>
            <a:chExt cx="5193194" cy="1082952"/>
          </a:xfrm>
        </p:grpSpPr>
        <p:pic>
          <p:nvPicPr>
            <p:cNvPr id="87" name="그림 86" descr="폰트, 상징, 그래픽, 로고이(가) 표시된 사진&#10;&#10;자동 생성된 설명">
              <a:extLst>
                <a:ext uri="{FF2B5EF4-FFF2-40B4-BE49-F238E27FC236}">
                  <a16:creationId xmlns:a16="http://schemas.microsoft.com/office/drawing/2014/main" id="{1CB33DD8-D421-2801-821C-41146E0E1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5396" y="515654"/>
              <a:ext cx="2450890" cy="1082952"/>
            </a:xfrm>
            <a:prstGeom prst="rect">
              <a:avLst/>
            </a:prstGeom>
          </p:spPr>
        </p:pic>
        <p:pic>
          <p:nvPicPr>
            <p:cNvPr id="89" name="그림 88" descr="상징, 폰트, 스크린샷, 그래픽이(가) 표시된 사진&#10;&#10;자동 생성된 설명">
              <a:extLst>
                <a:ext uri="{FF2B5EF4-FFF2-40B4-BE49-F238E27FC236}">
                  <a16:creationId xmlns:a16="http://schemas.microsoft.com/office/drawing/2014/main" id="{6C948B86-A77F-D469-4745-CD5458A6A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92" y="515654"/>
              <a:ext cx="2450892" cy="1082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2C89B8E-BEA6-1144-28EB-7B7799860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080941"/>
              </p:ext>
            </p:extLst>
          </p:nvPr>
        </p:nvGraphicFramePr>
        <p:xfrm>
          <a:off x="1080225" y="7429500"/>
          <a:ext cx="16272000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8000">
                  <a:extLst>
                    <a:ext uri="{9D8B030D-6E8A-4147-A177-3AD203B41FA5}">
                      <a16:colId xmlns:a16="http://schemas.microsoft.com/office/drawing/2014/main" val="3953308066"/>
                    </a:ext>
                  </a:extLst>
                </a:gridCol>
                <a:gridCol w="4068000">
                  <a:extLst>
                    <a:ext uri="{9D8B030D-6E8A-4147-A177-3AD203B41FA5}">
                      <a16:colId xmlns:a16="http://schemas.microsoft.com/office/drawing/2014/main" val="3245040836"/>
                    </a:ext>
                  </a:extLst>
                </a:gridCol>
                <a:gridCol w="4068000">
                  <a:extLst>
                    <a:ext uri="{9D8B030D-6E8A-4147-A177-3AD203B41FA5}">
                      <a16:colId xmlns:a16="http://schemas.microsoft.com/office/drawing/2014/main" val="574161628"/>
                    </a:ext>
                  </a:extLst>
                </a:gridCol>
                <a:gridCol w="4068000">
                  <a:extLst>
                    <a:ext uri="{9D8B030D-6E8A-4147-A177-3AD203B41FA5}">
                      <a16:colId xmlns:a16="http://schemas.microsoft.com/office/drawing/2014/main" val="2600989417"/>
                    </a:ext>
                  </a:extLst>
                </a:gridCol>
              </a:tblGrid>
              <a:tr h="354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맨손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총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검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곡괭이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71608"/>
                  </a:ext>
                </a:extLst>
              </a:tr>
              <a:tr h="1196325">
                <a:tc>
                  <a:txBody>
                    <a:bodyPr/>
                    <a:lstStyle/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게임 시작 시 맨손으로 시작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사람 및 </a:t>
                      </a:r>
                      <a:r>
                        <a:rPr lang="ko-KR" altLang="en-US" sz="2400" dirty="0" err="1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블럭에</a:t>
                      </a: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경미한 피해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원거리 공격이 가능한</a:t>
                      </a:r>
                      <a:b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</a:b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유일한 무기</a:t>
                      </a: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총과 총알은 상점에서</a:t>
                      </a:r>
                      <a:b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</a:b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획득 가능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블록 파괴 불가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블록과 사람에게 모두 </a:t>
                      </a:r>
                      <a:b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</a:b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데미지를 줄 수 있음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대인 공격에 특화 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블록과 사람에게 모두</a:t>
                      </a:r>
                      <a:b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</a:b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데미지를 줄 수 있음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블록 파괴에 특화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442888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7A169AB7-1F29-030A-6C86-B1F0DDFABBCA}"/>
              </a:ext>
            </a:extLst>
          </p:cNvPr>
          <p:cNvSpPr txBox="1">
            <a:spLocks/>
          </p:cNvSpPr>
          <p:nvPr/>
        </p:nvSpPr>
        <p:spPr>
          <a:xfrm>
            <a:off x="982276" y="3690170"/>
            <a:ext cx="9813403" cy="4446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5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월드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D41B1D5-366D-BC79-B841-FF75E3563E08}"/>
              </a:ext>
            </a:extLst>
          </p:cNvPr>
          <p:cNvSpPr txBox="1">
            <a:spLocks/>
          </p:cNvSpPr>
          <p:nvPr/>
        </p:nvSpPr>
        <p:spPr>
          <a:xfrm>
            <a:off x="982276" y="7004149"/>
            <a:ext cx="9813403" cy="4446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5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무기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2257FD-1DEF-BF9A-C76D-000441FA1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255759"/>
              </p:ext>
            </p:extLst>
          </p:nvPr>
        </p:nvGraphicFramePr>
        <p:xfrm>
          <a:off x="1080225" y="4134948"/>
          <a:ext cx="16200000" cy="26678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6775">
                  <a:extLst>
                    <a:ext uri="{9D8B030D-6E8A-4147-A177-3AD203B41FA5}">
                      <a16:colId xmlns:a16="http://schemas.microsoft.com/office/drawing/2014/main" val="3928053918"/>
                    </a:ext>
                  </a:extLst>
                </a:gridCol>
                <a:gridCol w="5403225">
                  <a:extLst>
                    <a:ext uri="{9D8B030D-6E8A-4147-A177-3AD203B41FA5}">
                      <a16:colId xmlns:a16="http://schemas.microsoft.com/office/drawing/2014/main" val="3930088158"/>
                    </a:ext>
                  </a:extLst>
                </a:gridCol>
                <a:gridCol w="5400000">
                  <a:extLst>
                    <a:ext uri="{9D8B030D-6E8A-4147-A177-3AD203B41FA5}">
                      <a16:colId xmlns:a16="http://schemas.microsoft.com/office/drawing/2014/main" val="3110593348"/>
                    </a:ext>
                  </a:extLst>
                </a:gridCol>
              </a:tblGrid>
              <a:tr h="475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블록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포탈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자원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031021"/>
                  </a:ext>
                </a:extLst>
              </a:tr>
              <a:tr h="2192747">
                <a:tc>
                  <a:txBody>
                    <a:bodyPr/>
                    <a:lstStyle/>
                    <a:p>
                      <a:pPr marL="342900" indent="-34290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블록을 설치하여 커스텀 지형 생성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marL="342900" indent="-34290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기본 </a:t>
                      </a:r>
                      <a:r>
                        <a:rPr lang="ko-KR" altLang="en-US" sz="2400" dirty="0" err="1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맵을</a:t>
                      </a: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구성하는 블록은</a:t>
                      </a:r>
                      <a:b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</a:b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파괴 불가능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marL="342900" indent="-34290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플레이어가 설치한 블록은 파괴하여 재사용 가능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포탈이 존재하는 동안 </a:t>
                      </a:r>
                      <a:r>
                        <a:rPr lang="ko-KR" altLang="en-US" sz="2400" dirty="0" err="1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리스폰</a:t>
                      </a: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가능</a:t>
                      </a:r>
                      <a:b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</a:b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파괴된 이후에는 </a:t>
                      </a:r>
                      <a:r>
                        <a:rPr lang="ko-KR" altLang="en-US" sz="2400" dirty="0" err="1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리스폰</a:t>
                      </a: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불가능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매우 높은 </a:t>
                      </a:r>
                      <a: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HP</a:t>
                      </a: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를 가지고 있음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 err="1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맵에</a:t>
                      </a: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일정 시간마다 일정 구역에</a:t>
                      </a:r>
                      <a:b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</a:br>
                      <a:r>
                        <a:rPr lang="ko-KR" altLang="en-US" sz="2400" dirty="0" err="1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스폰되며</a:t>
                      </a: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가치가 높을수록</a:t>
                      </a:r>
                      <a:b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</a:br>
                      <a:r>
                        <a:rPr lang="ko-KR" altLang="en-US" sz="2400" dirty="0" err="1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스폰</a:t>
                      </a: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</a:t>
                      </a:r>
                      <a:r>
                        <a:rPr lang="ko-KR" altLang="en-US" sz="2400" dirty="0" err="1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텀이</a:t>
                      </a: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</a:t>
                      </a:r>
                      <a:r>
                        <a:rPr lang="ko-KR" altLang="en-US" sz="2400" dirty="0" err="1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길어짐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획득한 자원은 상점을 이용하여</a:t>
                      </a:r>
                      <a:b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</a:b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다양한 물건으로 교환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41042"/>
                  </a:ext>
                </a:extLst>
              </a:tr>
            </a:tbl>
          </a:graphicData>
        </a:graphic>
      </p:graphicFrame>
      <p:pic>
        <p:nvPicPr>
          <p:cNvPr id="3" name="그림 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A4B4136A-1EC2-9288-7702-542C647687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D0F961-6D14-9259-E2FB-E7D08A316088}"/>
              </a:ext>
            </a:extLst>
          </p:cNvPr>
          <p:cNvSpPr txBox="1"/>
          <p:nvPr/>
        </p:nvSpPr>
        <p:spPr>
          <a:xfrm>
            <a:off x="990600" y="1323878"/>
            <a:ext cx="106383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4.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게임 소개 </a:t>
            </a:r>
            <a:r>
              <a:rPr lang="en-US" altLang="ko-KR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– </a:t>
            </a:r>
            <a:r>
              <a:rPr lang="ko-KR" altLang="en-US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게임 오브젝트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034EF96-2565-C723-F130-F8F4D2AD9833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E67076-1461-3723-8592-DFD1B962B3F2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9BA09CA-B2D1-6559-E317-A19A22C64522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7BC1D6-00BE-F045-E0DC-0D9A7F56A9FD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8AFD513-1874-3B3A-2B32-1631DF135448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D3E2BC6-190B-2492-6BFF-9EF374333937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ABE1385-E454-8400-3EA1-B3C20719FD13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72B8C6-6E02-4E73-6861-B2AFE78BBBE6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AB4DAB7-2DF5-79B6-4C35-94FCD1A17A0C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E6A7AA9-5F22-B1C1-9B33-A7F35D1E2D71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BCFD2E3-25FE-7662-2DE7-A3D78EA1CA1F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91CA9A9-0B5F-2F1A-38DE-643FB24B3B95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799C10B-4F89-F79A-9B61-B480E913E948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0FFFF39-5EAA-0426-DABD-949E74D0806C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1EAE30A-9C0C-3401-80BE-95BD2CDDC380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2B5296F-97C7-DC7F-4660-D4E4A2995213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FB6D3BE-60BE-7420-4539-9ADC6CA1D29D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B9F3ED7-9517-8710-8014-A63CE85AC214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C84F641-3238-0CA7-A594-B436E5A2A5D4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DBBE419-E261-10D2-3618-0A8D4D3D39BE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E0E169C-23C9-BD83-E6E1-116FA549D42A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292828D-B8B5-DF9D-3292-A2935E6DEE28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6DF01E-C90B-4296-2D4F-896BDD2F25AA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23D89BC-F449-3688-3BF7-833DE1FFF053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3D1025D-A509-A4FB-482B-5A54E2C71DE3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E9863A1-171D-1872-954D-BF6B5BA6352C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DD9F0B0-BDE8-E98B-1047-7D627BDB7B3B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3668B22-96CA-0364-FC99-9CB36FE2D029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67F2FC9-0989-7867-2301-E6264D7936D6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A3A7BC5-F92F-7B88-F31F-BE0EEBD1A5AF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810C96A-89B4-397C-2D71-BC8DE5531318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EB9B543-CF53-380C-686A-EFB905F96785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</p:grpSp>
      <p:pic>
        <p:nvPicPr>
          <p:cNvPr id="43" name="그림 42" descr="블랙, 어둠이(가) 표시된 사진&#10;&#10;자동 생성된 설명">
            <a:extLst>
              <a:ext uri="{FF2B5EF4-FFF2-40B4-BE49-F238E27FC236}">
                <a16:creationId xmlns:a16="http://schemas.microsoft.com/office/drawing/2014/main" id="{0EB73748-C56D-C64D-DB6D-E80249E807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44" name="그림 43" descr="블랙, 어둠이(가) 표시된 사진&#10;&#10;자동 생성된 설명">
            <a:extLst>
              <a:ext uri="{FF2B5EF4-FFF2-40B4-BE49-F238E27FC236}">
                <a16:creationId xmlns:a16="http://schemas.microsoft.com/office/drawing/2014/main" id="{3565541A-FD15-91C4-04AE-3FD6E60D21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45" name="그림 44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65C6A637-87BF-2C70-E71B-2D93155DFC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46" name="그림 45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62107B75-226C-1180-478E-74A4DF383A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28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7">
            <a:extLst>
              <a:ext uri="{FF2B5EF4-FFF2-40B4-BE49-F238E27FC236}">
                <a16:creationId xmlns:a16="http://schemas.microsoft.com/office/drawing/2014/main" id="{603263AF-E5AF-C49E-98F2-DB92B142B6E3}"/>
              </a:ext>
            </a:extLst>
          </p:cNvPr>
          <p:cNvSpPr txBox="1">
            <a:spLocks/>
          </p:cNvSpPr>
          <p:nvPr/>
        </p:nvSpPr>
        <p:spPr>
          <a:xfrm>
            <a:off x="943324" y="2550356"/>
            <a:ext cx="13008650" cy="137159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800" dirty="0"/>
          </a:p>
        </p:txBody>
      </p:sp>
      <p:sp>
        <p:nvSpPr>
          <p:cNvPr id="6" name="부제목 7">
            <a:extLst>
              <a:ext uri="{FF2B5EF4-FFF2-40B4-BE49-F238E27FC236}">
                <a16:creationId xmlns:a16="http://schemas.microsoft.com/office/drawing/2014/main" id="{66C78614-013E-C8FB-2AB8-C218705922F6}"/>
              </a:ext>
            </a:extLst>
          </p:cNvPr>
          <p:cNvSpPr txBox="1">
            <a:spLocks/>
          </p:cNvSpPr>
          <p:nvPr/>
        </p:nvSpPr>
        <p:spPr>
          <a:xfrm>
            <a:off x="990599" y="4164872"/>
            <a:ext cx="6132470" cy="485246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게임을 플레이하며 얻는 광석 및 자원으로 </a:t>
            </a:r>
            <a:r>
              <a:rPr lang="ko-KR" altLang="en-US" sz="3000" b="1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무기</a:t>
            </a:r>
            <a:r>
              <a:rPr lang="en-US" altLang="ko-KR" sz="3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sz="3000" b="1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도구</a:t>
            </a:r>
            <a:r>
              <a:rPr lang="en-US" altLang="ko-KR" sz="3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sz="3000" b="1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블록</a:t>
            </a:r>
            <a:r>
              <a:rPr lang="en-US" altLang="ko-KR" sz="3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sz="3000" b="1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스킬</a:t>
            </a:r>
            <a:r>
              <a:rPr lang="en-US" altLang="ko-KR" sz="3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</a:t>
            </a:r>
            <a:r>
              <a:rPr lang="ko-KR" altLang="en-US" sz="3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ko-KR" altLang="en-US" sz="3000" b="1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포션</a:t>
            </a:r>
            <a:r>
              <a:rPr lang="ko-KR" altLang="en-US" sz="3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으로 교환</a:t>
            </a:r>
            <a:endParaRPr lang="en-US" altLang="ko-KR" sz="30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30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가치가 높은 물품일수록 높은 가치의 원석이 더 많이 필요</a:t>
            </a:r>
            <a:endParaRPr lang="en-US" altLang="ko-KR" sz="30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C61CA2-B80A-7063-102A-DCED82D10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157" y="3812090"/>
            <a:ext cx="1766359" cy="1919008"/>
          </a:xfrm>
          <a:prstGeom prst="rect">
            <a:avLst/>
          </a:prstGeom>
        </p:spPr>
      </p:pic>
      <p:pic>
        <p:nvPicPr>
          <p:cNvPr id="8" name="그림 7" descr="플라스틱이(가) 표시된 사진&#10;&#10;중간 신뢰도로 자동 생성된 설명">
            <a:extLst>
              <a:ext uri="{FF2B5EF4-FFF2-40B4-BE49-F238E27FC236}">
                <a16:creationId xmlns:a16="http://schemas.microsoft.com/office/drawing/2014/main" id="{1ED6BB4B-C265-DE41-E292-9DE8C0544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805" y="3802884"/>
            <a:ext cx="1806134" cy="2033797"/>
          </a:xfrm>
          <a:prstGeom prst="rect">
            <a:avLst/>
          </a:prstGeom>
        </p:spPr>
      </p:pic>
      <p:pic>
        <p:nvPicPr>
          <p:cNvPr id="9" name="그림 8" descr="일렉트릭 블루, 블루, 코발트 블루, 다채로움이(가) 표시된 사진&#10;&#10;자동 생성된 설명">
            <a:extLst>
              <a:ext uri="{FF2B5EF4-FFF2-40B4-BE49-F238E27FC236}">
                <a16:creationId xmlns:a16="http://schemas.microsoft.com/office/drawing/2014/main" id="{4E5C4202-C9CD-6D56-A8C8-5C4D1C781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8919" y="3916188"/>
            <a:ext cx="1427730" cy="1710814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C775C826-FE9B-E9C0-1DDE-9CCBAA345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5430" y="7285543"/>
            <a:ext cx="1940304" cy="194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5BAACEF1-3F11-10FE-EE65-A612E2226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316" y="7272149"/>
            <a:ext cx="1891476" cy="189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0" descr="마인크래프트/아이템/레드스톤 블록 - 나무위키">
            <a:extLst>
              <a:ext uri="{FF2B5EF4-FFF2-40B4-BE49-F238E27FC236}">
                <a16:creationId xmlns:a16="http://schemas.microsoft.com/office/drawing/2014/main" id="{A6CECD18-CAC8-47C6-1CB2-FE5424356A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51889" y="5956105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2" descr="마인크래프트/아이템/레드스톤 블록 - 나무위키">
            <a:extLst>
              <a:ext uri="{FF2B5EF4-FFF2-40B4-BE49-F238E27FC236}">
                <a16:creationId xmlns:a16="http://schemas.microsoft.com/office/drawing/2014/main" id="{E4F13E6C-8EC6-B606-BDB5-0009977AB3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289" y="6108505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그림 13" descr="레드이(가) 표시된 사진&#10;&#10;중간 신뢰도로 자동 생성된 설명">
            <a:extLst>
              <a:ext uri="{FF2B5EF4-FFF2-40B4-BE49-F238E27FC236}">
                <a16:creationId xmlns:a16="http://schemas.microsoft.com/office/drawing/2014/main" id="{6E853676-3CF9-9FF0-84B8-682F147CB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1997" y="7265124"/>
            <a:ext cx="1940304" cy="1896206"/>
          </a:xfrm>
          <a:prstGeom prst="rect">
            <a:avLst/>
          </a:prstGeom>
        </p:spPr>
      </p:pic>
      <p:pic>
        <p:nvPicPr>
          <p:cNvPr id="15" name="Picture 14" descr="⛏️ FR-Minecraft Béton blanc">
            <a:extLst>
              <a:ext uri="{FF2B5EF4-FFF2-40B4-BE49-F238E27FC236}">
                <a16:creationId xmlns:a16="http://schemas.microsoft.com/office/drawing/2014/main" id="{BC6E9544-D090-AE41-E088-59CC649D1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191" y="7209927"/>
            <a:ext cx="2015920" cy="201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F780AA-EAE4-707C-E23D-35FC2352F129}"/>
              </a:ext>
            </a:extLst>
          </p:cNvPr>
          <p:cNvSpPr txBox="1"/>
          <p:nvPr/>
        </p:nvSpPr>
        <p:spPr>
          <a:xfrm>
            <a:off x="1654209" y="6591105"/>
            <a:ext cx="65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pic>
        <p:nvPicPr>
          <p:cNvPr id="24" name="그림 23" descr="다채로움, 디자인이(가) 표시된 사진&#10;&#10;자동 생성된 설명">
            <a:extLst>
              <a:ext uri="{FF2B5EF4-FFF2-40B4-BE49-F238E27FC236}">
                <a16:creationId xmlns:a16="http://schemas.microsoft.com/office/drawing/2014/main" id="{569967FC-D191-29F0-40D9-49F771EFB9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240" y="3640698"/>
            <a:ext cx="1852278" cy="2176427"/>
          </a:xfrm>
          <a:prstGeom prst="rect">
            <a:avLst/>
          </a:prstGeom>
        </p:spPr>
      </p:pic>
      <p:pic>
        <p:nvPicPr>
          <p:cNvPr id="3" name="그림 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A40281C7-E80C-6CA3-D3A4-73020C6DB99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3D1F34B-A471-1B43-C346-C8CED480E2A8}"/>
              </a:ext>
            </a:extLst>
          </p:cNvPr>
          <p:cNvSpPr txBox="1"/>
          <p:nvPr/>
        </p:nvSpPr>
        <p:spPr>
          <a:xfrm>
            <a:off x="990599" y="1323878"/>
            <a:ext cx="111905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4.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게임 소개 </a:t>
            </a:r>
            <a:r>
              <a:rPr lang="en-US" altLang="ko-KR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– </a:t>
            </a:r>
            <a:r>
              <a:rPr lang="ko-KR" altLang="en-US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상점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0DCB392-8F55-E96E-B378-2E25E4183987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697D5A8-9971-3F6F-83AB-26C9095F6807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A94013B-3A9D-CABC-7482-7253F9F2AF20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D03B03E-B8DF-DEDC-153F-229F36A8558A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BA6F61E-3237-3C6E-6B1C-92047E164BA1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A0A3A04-A202-222E-617E-E661FD52B6CC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822329A-784B-E3D8-7B98-8DBCB5EB512A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6986E2C-B198-E8C2-CBCE-B5F89D7C59CA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554C53A-1E70-B98B-2DEF-EA874E1C5C5B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5CAC7EB-4FAA-C9C0-1E7D-40BA86D3DB9C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CE82FB8-42F0-016A-953F-F2FA17489A35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195D26D-F5C9-6089-AA37-73F5466DBF45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FCE99E2-D4F8-C02C-AAB9-BB36B091BA5D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610FBA5-44F1-6714-D408-80B1ACBA7B04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2FC5724-4911-D5A8-3800-2FF8BFCC5D16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BBB755A-B6A9-6F11-96F8-ECE8F953887C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FB3A964-DE7C-6E89-D1C5-A229AD13BA2B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01D79A8-46CE-E728-285B-2B00E9C59EB2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37515AF-E219-AD55-D4EE-CFF73C3B14BF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F698B2A-A121-156E-51A0-4A7CE491D332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1774CFC-2BEA-94D1-F3D9-FC5FA3E3CEC5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CDA461C-803A-C7AB-B2AE-3783C1813D78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8514EC0-23DD-30B2-78BF-E142FF4320CD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553383D-D59F-C9FF-0828-27B7A69D9E3B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616293-8A48-ECF5-DBB4-90EF140E70DF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C7DEE2-CEB3-4B7F-2A95-71A2AA4B9132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C453E95-586B-DD15-2280-683A7B0FB199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FB872E3-93F8-0805-9882-6BD431A3FA9E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7B88CBE-40D5-54EB-CC54-DAFB0DF95365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A262254-719D-B4DA-0405-7CD3172AB342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25C42ED-AE25-0CB3-7883-FE80A3F3C945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8C02826-88A0-B939-2021-8DA36E110C58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59" name="그림 58" descr="블랙, 어둠이(가) 표시된 사진&#10;&#10;자동 생성된 설명">
            <a:extLst>
              <a:ext uri="{FF2B5EF4-FFF2-40B4-BE49-F238E27FC236}">
                <a16:creationId xmlns:a16="http://schemas.microsoft.com/office/drawing/2014/main" id="{6EFBFCBD-653F-7535-0BE6-3671D799E7A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60" name="그림 59" descr="블랙, 어둠이(가) 표시된 사진&#10;&#10;자동 생성된 설명">
            <a:extLst>
              <a:ext uri="{FF2B5EF4-FFF2-40B4-BE49-F238E27FC236}">
                <a16:creationId xmlns:a16="http://schemas.microsoft.com/office/drawing/2014/main" id="{788A23C3-7912-5C3D-F88F-A48B9B46EF6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61" name="그림 6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05C37586-03A6-0F52-3C23-3D028AECD2A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62" name="그림 61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8258D117-A3FF-5F39-15BC-65EFB377F37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pic>
        <p:nvPicPr>
          <p:cNvPr id="64" name="그림 63" descr="예술, 흑백, 박쥐, 모노크롬이(가) 표시된 사진&#10;&#10;자동 생성된 설명">
            <a:extLst>
              <a:ext uri="{FF2B5EF4-FFF2-40B4-BE49-F238E27FC236}">
                <a16:creationId xmlns:a16="http://schemas.microsoft.com/office/drawing/2014/main" id="{C670CCAC-2FD7-2EDF-622D-BBB36810CD8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668154" y="5679744"/>
            <a:ext cx="1371594" cy="1371594"/>
          </a:xfrm>
          <a:prstGeom prst="rect">
            <a:avLst/>
          </a:prstGeom>
        </p:spPr>
      </p:pic>
      <p:pic>
        <p:nvPicPr>
          <p:cNvPr id="65" name="그림 64" descr="예술, 흑백, 박쥐, 모노크롬이(가) 표시된 사진&#10;&#10;자동 생성된 설명">
            <a:extLst>
              <a:ext uri="{FF2B5EF4-FFF2-40B4-BE49-F238E27FC236}">
                <a16:creationId xmlns:a16="http://schemas.microsoft.com/office/drawing/2014/main" id="{411E903C-7DCF-6471-D43C-F164163FC32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433460" y="5679744"/>
            <a:ext cx="1371594" cy="1371594"/>
          </a:xfrm>
          <a:prstGeom prst="rect">
            <a:avLst/>
          </a:prstGeom>
        </p:spPr>
      </p:pic>
      <p:pic>
        <p:nvPicPr>
          <p:cNvPr id="66" name="그림 65" descr="예술, 흑백, 박쥐, 모노크롬이(가) 표시된 사진&#10;&#10;자동 생성된 설명">
            <a:extLst>
              <a:ext uri="{FF2B5EF4-FFF2-40B4-BE49-F238E27FC236}">
                <a16:creationId xmlns:a16="http://schemas.microsoft.com/office/drawing/2014/main" id="{A0469BC9-000F-8E26-AC96-11CFC0F0B2F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3151377" y="5672721"/>
            <a:ext cx="1371594" cy="1371594"/>
          </a:xfrm>
          <a:prstGeom prst="rect">
            <a:avLst/>
          </a:prstGeom>
        </p:spPr>
      </p:pic>
      <p:pic>
        <p:nvPicPr>
          <p:cNvPr id="67" name="그림 66" descr="예술, 흑백, 박쥐, 모노크롬이(가) 표시된 사진&#10;&#10;자동 생성된 설명">
            <a:extLst>
              <a:ext uri="{FF2B5EF4-FFF2-40B4-BE49-F238E27FC236}">
                <a16:creationId xmlns:a16="http://schemas.microsoft.com/office/drawing/2014/main" id="{7B003839-9874-1C51-1591-01592BDB554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5749785" y="5679744"/>
            <a:ext cx="1371594" cy="13715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7C1171D-A972-8DD8-4E3E-A287E199A393}"/>
              </a:ext>
            </a:extLst>
          </p:cNvPr>
          <p:cNvSpPr txBox="1"/>
          <p:nvPr/>
        </p:nvSpPr>
        <p:spPr>
          <a:xfrm>
            <a:off x="9240396" y="3968819"/>
            <a:ext cx="10793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>
                <a:latin typeface="휴먼범석체" panose="020D0604000000000000" pitchFamily="50" charset="-127"/>
                <a:ea typeface="휴먼범석체" panose="020D0604000000000000" pitchFamily="50" charset="-127"/>
              </a:rPr>
              <a:t>&lt;</a:t>
            </a:r>
            <a:endParaRPr lang="ko-KR" altLang="en-US" sz="12000" dirty="0">
              <a:latin typeface="휴먼범석체" panose="020D0604000000000000" pitchFamily="50" charset="-127"/>
              <a:ea typeface="휴먼범석체" panose="020D0604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1742521-D20F-D9E2-7409-4DBDCE474641}"/>
              </a:ext>
            </a:extLst>
          </p:cNvPr>
          <p:cNvSpPr txBox="1"/>
          <p:nvPr/>
        </p:nvSpPr>
        <p:spPr>
          <a:xfrm>
            <a:off x="11914919" y="3968819"/>
            <a:ext cx="10793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>
                <a:latin typeface="휴먼범석체" panose="020D0604000000000000" pitchFamily="50" charset="-127"/>
                <a:ea typeface="휴먼범석체" panose="020D0604000000000000" pitchFamily="50" charset="-127"/>
              </a:rPr>
              <a:t>&lt;</a:t>
            </a:r>
            <a:endParaRPr lang="ko-KR" altLang="en-US" sz="12000" dirty="0">
              <a:latin typeface="휴먼범석체" panose="020D0604000000000000" pitchFamily="50" charset="-127"/>
              <a:ea typeface="휴먼범석체" panose="020D0604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9193E14-2DA9-FE47-6D3F-39E9A30CED3A}"/>
              </a:ext>
            </a:extLst>
          </p:cNvPr>
          <p:cNvSpPr txBox="1"/>
          <p:nvPr/>
        </p:nvSpPr>
        <p:spPr>
          <a:xfrm>
            <a:off x="14680106" y="3968819"/>
            <a:ext cx="10793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>
                <a:latin typeface="휴먼범석체" panose="020D0604000000000000" pitchFamily="50" charset="-127"/>
                <a:ea typeface="휴먼범석체" panose="020D0604000000000000" pitchFamily="50" charset="-127"/>
              </a:rPr>
              <a:t>&lt;</a:t>
            </a:r>
            <a:endParaRPr lang="ko-KR" altLang="en-US" sz="12000" dirty="0">
              <a:latin typeface="휴먼범석체" panose="020D0604000000000000" pitchFamily="50" charset="-127"/>
              <a:ea typeface="휴먼범석체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8102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부제목 7">
            <a:extLst>
              <a:ext uri="{FF2B5EF4-FFF2-40B4-BE49-F238E27FC236}">
                <a16:creationId xmlns:a16="http://schemas.microsoft.com/office/drawing/2014/main" id="{EA5B2E31-43D7-FFA8-3185-70B937CA0791}"/>
              </a:ext>
            </a:extLst>
          </p:cNvPr>
          <p:cNvSpPr txBox="1">
            <a:spLocks/>
          </p:cNvSpPr>
          <p:nvPr/>
        </p:nvSpPr>
        <p:spPr>
          <a:xfrm>
            <a:off x="943324" y="2550356"/>
            <a:ext cx="4924076" cy="7418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800" dirty="0"/>
          </a:p>
        </p:txBody>
      </p:sp>
      <p:sp>
        <p:nvSpPr>
          <p:cNvPr id="23" name="AutoShape 10" descr="마인크래프트/아이템/레드스톤 블록 - 나무위키">
            <a:extLst>
              <a:ext uri="{FF2B5EF4-FFF2-40B4-BE49-F238E27FC236}">
                <a16:creationId xmlns:a16="http://schemas.microsoft.com/office/drawing/2014/main" id="{DF454097-E791-0CB2-4294-CADF4955C2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9427" y="5231338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AutoShape 12" descr="마인크래프트/아이템/레드스톤 블록 - 나무위키">
            <a:extLst>
              <a:ext uri="{FF2B5EF4-FFF2-40B4-BE49-F238E27FC236}">
                <a16:creationId xmlns:a16="http://schemas.microsoft.com/office/drawing/2014/main" id="{1860DE20-CBE7-331B-DF1E-12F9E2C7F5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81827" y="5383738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73DAB6-3955-2EC8-9F25-E6BF9F301FE9}"/>
              </a:ext>
            </a:extLst>
          </p:cNvPr>
          <p:cNvSpPr txBox="1"/>
          <p:nvPr/>
        </p:nvSpPr>
        <p:spPr>
          <a:xfrm>
            <a:off x="1831747" y="5866338"/>
            <a:ext cx="65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2" name="AutoShape 12" descr="마인크래프트/아이템/레드스톤 블록 - 나무위키">
            <a:extLst>
              <a:ext uri="{FF2B5EF4-FFF2-40B4-BE49-F238E27FC236}">
                <a16:creationId xmlns:a16="http://schemas.microsoft.com/office/drawing/2014/main" id="{05DAB5BD-9CF3-0845-8E8F-98EF79765A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417749" y="4986283"/>
            <a:ext cx="381894" cy="38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834FB6-C856-3C86-A22D-0EA7FEC45575}"/>
              </a:ext>
            </a:extLst>
          </p:cNvPr>
          <p:cNvSpPr txBox="1"/>
          <p:nvPr/>
        </p:nvSpPr>
        <p:spPr>
          <a:xfrm>
            <a:off x="7003334" y="5464012"/>
            <a:ext cx="72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04EB4BE-2EAE-9D94-84F2-D62DC4F06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681287"/>
              </p:ext>
            </p:extLst>
          </p:nvPr>
        </p:nvGraphicFramePr>
        <p:xfrm>
          <a:off x="7247453" y="4333494"/>
          <a:ext cx="10049948" cy="44088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12487">
                  <a:extLst>
                    <a:ext uri="{9D8B030D-6E8A-4147-A177-3AD203B41FA5}">
                      <a16:colId xmlns:a16="http://schemas.microsoft.com/office/drawing/2014/main" val="2451515274"/>
                    </a:ext>
                  </a:extLst>
                </a:gridCol>
                <a:gridCol w="2512487">
                  <a:extLst>
                    <a:ext uri="{9D8B030D-6E8A-4147-A177-3AD203B41FA5}">
                      <a16:colId xmlns:a16="http://schemas.microsoft.com/office/drawing/2014/main" val="811101208"/>
                    </a:ext>
                  </a:extLst>
                </a:gridCol>
                <a:gridCol w="2512487">
                  <a:extLst>
                    <a:ext uri="{9D8B030D-6E8A-4147-A177-3AD203B41FA5}">
                      <a16:colId xmlns:a16="http://schemas.microsoft.com/office/drawing/2014/main" val="226140797"/>
                    </a:ext>
                  </a:extLst>
                </a:gridCol>
                <a:gridCol w="2512487">
                  <a:extLst>
                    <a:ext uri="{9D8B030D-6E8A-4147-A177-3AD203B41FA5}">
                      <a16:colId xmlns:a16="http://schemas.microsoft.com/office/drawing/2014/main" val="868357831"/>
                    </a:ext>
                  </a:extLst>
                </a:gridCol>
              </a:tblGrid>
              <a:tr h="5197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공격력 증가</a:t>
                      </a:r>
                    </a:p>
                  </a:txBody>
                  <a:tcPr marL="82879" marR="82879" marT="41440" marB="4144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체력 회복</a:t>
                      </a:r>
                    </a:p>
                  </a:txBody>
                  <a:tcPr marL="82879" marR="82879" marT="41440" marB="4144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투명화</a:t>
                      </a:r>
                    </a:p>
                  </a:txBody>
                  <a:tcPr marL="82879" marR="82879" marT="41440" marB="4144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체력 강화</a:t>
                      </a:r>
                    </a:p>
                  </a:txBody>
                  <a:tcPr marL="82879" marR="82879" marT="41440" marB="41440"/>
                </a:tc>
                <a:extLst>
                  <a:ext uri="{0D108BD9-81ED-4DB2-BD59-A6C34878D82A}">
                    <a16:rowId xmlns:a16="http://schemas.microsoft.com/office/drawing/2014/main" val="1570923910"/>
                  </a:ext>
                </a:extLst>
              </a:tr>
              <a:tr h="1944573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82879" marR="82879" marT="41440" marB="4144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82879" marR="82879" marT="41440" marB="4144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82879" marR="82879" marT="41440" marB="4144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82879" marR="82879" marT="41440" marB="41440"/>
                </a:tc>
                <a:extLst>
                  <a:ext uri="{0D108BD9-81ED-4DB2-BD59-A6C34878D82A}">
                    <a16:rowId xmlns:a16="http://schemas.microsoft.com/office/drawing/2014/main" val="3672697357"/>
                  </a:ext>
                </a:extLst>
              </a:tr>
              <a:tr h="19445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일정 시간동안 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solidFill>
                            <a:srgbClr val="FF0000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공격력 상승</a:t>
                      </a:r>
                    </a:p>
                  </a:txBody>
                  <a:tcPr marL="82879" marR="82879" marT="41440" marB="414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사용 시 즉시 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일정 </a:t>
                      </a:r>
                      <a:r>
                        <a:rPr lang="ko-KR" altLang="en-US" sz="2400" dirty="0">
                          <a:solidFill>
                            <a:srgbClr val="00B050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체력 회복</a:t>
                      </a:r>
                    </a:p>
                  </a:txBody>
                  <a:tcPr marL="82879" marR="82879" marT="41440" marB="414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일정 시간동안 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solidFill>
                            <a:srgbClr val="7030A0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캐릭터 투명화</a:t>
                      </a:r>
                      <a:endParaRPr lang="en-US" altLang="ko-KR" sz="2400" dirty="0">
                        <a:solidFill>
                          <a:srgbClr val="7030A0"/>
                        </a:solidFill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82879" marR="82879" marT="41440" marB="414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최대체력</a:t>
                      </a: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을 약간 증가시킨다</a:t>
                      </a:r>
                    </a:p>
                  </a:txBody>
                  <a:tcPr marL="82879" marR="82879" marT="41440" marB="41440" anchor="ctr"/>
                </a:tc>
                <a:extLst>
                  <a:ext uri="{0D108BD9-81ED-4DB2-BD59-A6C34878D82A}">
                    <a16:rowId xmlns:a16="http://schemas.microsoft.com/office/drawing/2014/main" val="187565563"/>
                  </a:ext>
                </a:extLst>
              </a:tr>
            </a:tbl>
          </a:graphicData>
        </a:graphic>
      </p:graphicFrame>
      <p:pic>
        <p:nvPicPr>
          <p:cNvPr id="6" name="그림 5" descr="플러그, 병이(가) 표시된 사진&#10;&#10;자동 생성된 설명">
            <a:extLst>
              <a:ext uri="{FF2B5EF4-FFF2-40B4-BE49-F238E27FC236}">
                <a16:creationId xmlns:a16="http://schemas.microsoft.com/office/drawing/2014/main" id="{15BD658D-6B9E-5559-C7CC-05C95B2D9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180" y="4874843"/>
            <a:ext cx="1597756" cy="1919318"/>
          </a:xfrm>
          <a:prstGeom prst="rect">
            <a:avLst/>
          </a:prstGeom>
        </p:spPr>
      </p:pic>
      <p:pic>
        <p:nvPicPr>
          <p:cNvPr id="7" name="그림 6" descr="플러그, 병이(가) 표시된 사진&#10;&#10;자동 생성된 설명">
            <a:extLst>
              <a:ext uri="{FF2B5EF4-FFF2-40B4-BE49-F238E27FC236}">
                <a16:creationId xmlns:a16="http://schemas.microsoft.com/office/drawing/2014/main" id="{F87B1492-9D76-A6A8-7D04-B22B97ED2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954" y="4840232"/>
            <a:ext cx="1778942" cy="2094069"/>
          </a:xfrm>
          <a:prstGeom prst="rect">
            <a:avLst/>
          </a:prstGeom>
        </p:spPr>
      </p:pic>
      <p:pic>
        <p:nvPicPr>
          <p:cNvPr id="8" name="그림 7" descr="플러그, 보라색, 병이(가) 표시된 사진&#10;&#10;자동 생성된 설명">
            <a:extLst>
              <a:ext uri="{FF2B5EF4-FFF2-40B4-BE49-F238E27FC236}">
                <a16:creationId xmlns:a16="http://schemas.microsoft.com/office/drawing/2014/main" id="{854F2556-4961-A6A8-03CE-FD86A93A8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8319" y="4853604"/>
            <a:ext cx="1527706" cy="1948081"/>
          </a:xfrm>
          <a:prstGeom prst="rect">
            <a:avLst/>
          </a:prstGeom>
        </p:spPr>
      </p:pic>
      <p:pic>
        <p:nvPicPr>
          <p:cNvPr id="9" name="그림 8" descr="병이(가) 표시된 사진&#10;&#10;자동 생성된 설명">
            <a:extLst>
              <a:ext uri="{FF2B5EF4-FFF2-40B4-BE49-F238E27FC236}">
                <a16:creationId xmlns:a16="http://schemas.microsoft.com/office/drawing/2014/main" id="{ADCD5687-0571-6E31-7CE1-0F904897A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2924" y="4850065"/>
            <a:ext cx="1587947" cy="1955159"/>
          </a:xfrm>
          <a:prstGeom prst="rect">
            <a:avLst/>
          </a:prstGeom>
        </p:spPr>
      </p:pic>
      <p:sp>
        <p:nvSpPr>
          <p:cNvPr id="12" name="부제목 7">
            <a:extLst>
              <a:ext uri="{FF2B5EF4-FFF2-40B4-BE49-F238E27FC236}">
                <a16:creationId xmlns:a16="http://schemas.microsoft.com/office/drawing/2014/main" id="{A3E1D702-CA0F-E4CC-9182-A3D08E797282}"/>
              </a:ext>
            </a:extLst>
          </p:cNvPr>
          <p:cNvSpPr txBox="1">
            <a:spLocks/>
          </p:cNvSpPr>
          <p:nvPr/>
        </p:nvSpPr>
        <p:spPr>
          <a:xfrm>
            <a:off x="990599" y="4381500"/>
            <a:ext cx="5825759" cy="4581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3000" dirty="0">
                <a:solidFill>
                  <a:schemeClr val="tx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상점 아이템 </a:t>
            </a:r>
            <a:r>
              <a:rPr lang="en-US" altLang="ko-KR" sz="3000" dirty="0">
                <a:solidFill>
                  <a:schemeClr val="tx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3000" dirty="0" err="1">
                <a:solidFill>
                  <a:schemeClr val="tx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포션</a:t>
            </a:r>
            <a:endParaRPr lang="en-US" altLang="ko-KR" sz="3000" dirty="0">
              <a:solidFill>
                <a:schemeClr val="tx1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3000" dirty="0">
              <a:solidFill>
                <a:schemeClr val="tx1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총 </a:t>
            </a:r>
            <a:r>
              <a:rPr lang="en-US" altLang="ko-KR" sz="30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4</a:t>
            </a:r>
            <a:r>
              <a:rPr lang="ko-KR" altLang="en-US" sz="30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가지의 </a:t>
            </a:r>
            <a:r>
              <a:rPr lang="ko-KR" altLang="en-US" sz="3000" dirty="0" err="1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포션이</a:t>
            </a:r>
            <a:r>
              <a:rPr lang="ko-KR" altLang="en-US" sz="30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존재하며 각각 고유한 효과가 존재</a:t>
            </a:r>
            <a:endParaRPr lang="en-US" altLang="ko-KR" sz="3000" dirty="0">
              <a:solidFill>
                <a:schemeClr val="tx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일시적인 버프를 제공</a:t>
            </a:r>
            <a:endParaRPr lang="en-US" altLang="ko-KR" sz="3000" dirty="0">
              <a:solidFill>
                <a:schemeClr val="tx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3" name="AutoShape 10" descr="마인크래프트/아이템/레드스톤 블록 - 나무위키">
            <a:extLst>
              <a:ext uri="{FF2B5EF4-FFF2-40B4-BE49-F238E27FC236}">
                <a16:creationId xmlns:a16="http://schemas.microsoft.com/office/drawing/2014/main" id="{BD78952A-F247-A423-080D-4986590F73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4353" y="5943902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2" descr="마인크래프트/아이템/레드스톤 블록 - 나무위키">
            <a:extLst>
              <a:ext uri="{FF2B5EF4-FFF2-40B4-BE49-F238E27FC236}">
                <a16:creationId xmlns:a16="http://schemas.microsoft.com/office/drawing/2014/main" id="{FB7D26F0-B921-94C4-619C-8C0E79B778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46753" y="6096302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94F036-D080-B297-8436-37E822BD1269}"/>
              </a:ext>
            </a:extLst>
          </p:cNvPr>
          <p:cNvSpPr txBox="1"/>
          <p:nvPr/>
        </p:nvSpPr>
        <p:spPr>
          <a:xfrm>
            <a:off x="1596673" y="6578902"/>
            <a:ext cx="65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pic>
        <p:nvPicPr>
          <p:cNvPr id="3" name="그림 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14A739C9-C4B8-F704-5583-B5BD81406F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07FF4336-072F-06C6-A648-C89AD81AA496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4816598-2FBE-9812-2297-1F74446BA9BF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A480BAA-BCF2-3DE7-D42E-767438F0BE44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70D85A1-4482-A316-9A57-9E68530C320D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DE60548-5230-7EF5-5844-003C1E0D57E0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1EE2A1A-C58B-0BDF-0CF2-77BC737F003E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3FD5220-C909-4365-C4F2-376BEA4C7DDE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CCA813B-4F09-33D2-AB90-A72BB079E746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CBB0E4D-AD84-5EA5-5BF3-5CAC1850C9B4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7EB45CA-280F-4BF2-8476-4D04ED575662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887DEDF-4C7D-1766-72CB-18AE752301D9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605F8D4-5217-C02F-9A1F-91A92F97D362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C203F48-BEED-9F19-8D70-F9AE32961F28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DCD51B3-1177-77B3-3941-69DB5778B6B4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1E7D267-E4D6-7D7E-225D-16DEB627C761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E91D319-6BA2-4A70-6EBF-3882B8EC2CC6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DBE3E2D-9339-1181-6731-605627B86FBE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3F1EF94-47A0-C79D-7A28-8F88AE08447F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9DF4145-588E-98A1-58B3-685751A71A4B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0B82C3A-1820-0319-46D9-3E730DA98E4E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2AC9F7F-A1DB-67C9-E38D-9802102ECD53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B56D1D0-A68A-D4D8-C77D-B078FFA20EA0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978B668-FE4B-6A6C-44B6-5BBBAC4B85C6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D5142AF-206C-169E-0794-2B709A63083D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550A14E-A7A5-0D94-C9D8-368BE0ADE7BF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D13974A-E049-EA31-1E42-9C94026D0366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BA187ED-1DD7-8734-2506-F2AD80062862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37CAA5E-65FA-0152-19D7-CA4F75B2646F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64BC6CD-AB97-2959-0A0C-D5AB9EDCE67F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3276E90-48A6-F9EB-3DCF-FF97A9B44368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61A43AC-8004-D09E-ACD4-CCA6E2F9CF9A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1ACA80B-39DE-0082-4893-581C4BFD0667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54" name="그림 53" descr="블랙, 어둠이(가) 표시된 사진&#10;&#10;자동 생성된 설명">
            <a:extLst>
              <a:ext uri="{FF2B5EF4-FFF2-40B4-BE49-F238E27FC236}">
                <a16:creationId xmlns:a16="http://schemas.microsoft.com/office/drawing/2014/main" id="{34BAA624-E1F0-C2C9-12A3-4D87165F91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55" name="그림 54" descr="블랙, 어둠이(가) 표시된 사진&#10;&#10;자동 생성된 설명">
            <a:extLst>
              <a:ext uri="{FF2B5EF4-FFF2-40B4-BE49-F238E27FC236}">
                <a16:creationId xmlns:a16="http://schemas.microsoft.com/office/drawing/2014/main" id="{33EF2352-98DF-ADBA-4B3E-64C0BD6B1E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56" name="그림 55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E2FA1690-E270-8C1E-7B02-58534F29B8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57" name="그림 56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044C9BCF-B302-0103-27B8-DAF8E08541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E743EE9-97D4-123A-D910-58380BC10A8F}"/>
              </a:ext>
            </a:extLst>
          </p:cNvPr>
          <p:cNvSpPr txBox="1"/>
          <p:nvPr/>
        </p:nvSpPr>
        <p:spPr>
          <a:xfrm>
            <a:off x="990599" y="1323878"/>
            <a:ext cx="111905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4.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게임 소개 </a:t>
            </a:r>
            <a:r>
              <a:rPr lang="en-US" altLang="ko-KR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– </a:t>
            </a:r>
            <a:r>
              <a:rPr lang="ko-KR" altLang="en-US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상점</a:t>
            </a:r>
          </a:p>
        </p:txBody>
      </p:sp>
    </p:spTree>
    <p:extLst>
      <p:ext uri="{BB962C8B-B14F-4D97-AF65-F5344CB8AC3E}">
        <p14:creationId xmlns:p14="http://schemas.microsoft.com/office/powerpoint/2010/main" val="610053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부제목 7">
            <a:extLst>
              <a:ext uri="{FF2B5EF4-FFF2-40B4-BE49-F238E27FC236}">
                <a16:creationId xmlns:a16="http://schemas.microsoft.com/office/drawing/2014/main" id="{EA5B2E31-43D7-FFA8-3185-70B937CA0791}"/>
              </a:ext>
            </a:extLst>
          </p:cNvPr>
          <p:cNvSpPr txBox="1">
            <a:spLocks/>
          </p:cNvSpPr>
          <p:nvPr/>
        </p:nvSpPr>
        <p:spPr>
          <a:xfrm>
            <a:off x="943324" y="2550356"/>
            <a:ext cx="4924076" cy="7418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800" dirty="0"/>
          </a:p>
        </p:txBody>
      </p:sp>
      <p:sp>
        <p:nvSpPr>
          <p:cNvPr id="23" name="AutoShape 10" descr="마인크래프트/아이템/레드스톤 블록 - 나무위키">
            <a:extLst>
              <a:ext uri="{FF2B5EF4-FFF2-40B4-BE49-F238E27FC236}">
                <a16:creationId xmlns:a16="http://schemas.microsoft.com/office/drawing/2014/main" id="{DF454097-E791-0CB2-4294-CADF4955C2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9427" y="5231338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AutoShape 12" descr="마인크래프트/아이템/레드스톤 블록 - 나무위키">
            <a:extLst>
              <a:ext uri="{FF2B5EF4-FFF2-40B4-BE49-F238E27FC236}">
                <a16:creationId xmlns:a16="http://schemas.microsoft.com/office/drawing/2014/main" id="{1860DE20-CBE7-331B-DF1E-12F9E2C7F5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90148" y="7639863"/>
            <a:ext cx="370965" cy="37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73DAB6-3955-2EC8-9F25-E6BF9F301FE9}"/>
              </a:ext>
            </a:extLst>
          </p:cNvPr>
          <p:cNvSpPr txBox="1"/>
          <p:nvPr/>
        </p:nvSpPr>
        <p:spPr>
          <a:xfrm>
            <a:off x="1831747" y="5866338"/>
            <a:ext cx="65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0" name="AutoShape 12" descr="마인크래프트/아이템/레드스톤 블록 - 나무위키">
            <a:extLst>
              <a:ext uri="{FF2B5EF4-FFF2-40B4-BE49-F238E27FC236}">
                <a16:creationId xmlns:a16="http://schemas.microsoft.com/office/drawing/2014/main" id="{69B05217-E1E6-2D14-9215-1EB26EF8E8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261468" y="6242136"/>
            <a:ext cx="370965" cy="37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FA8F8-4CE2-92C6-A80B-CC3BC014226B}"/>
              </a:ext>
            </a:extLst>
          </p:cNvPr>
          <p:cNvSpPr txBox="1"/>
          <p:nvPr/>
        </p:nvSpPr>
        <p:spPr>
          <a:xfrm>
            <a:off x="7906227" y="6724472"/>
            <a:ext cx="65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0A1A76-95D0-449D-CDED-D4A787DE3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426034"/>
              </p:ext>
            </p:extLst>
          </p:nvPr>
        </p:nvGraphicFramePr>
        <p:xfrm>
          <a:off x="7223317" y="4387008"/>
          <a:ext cx="10074084" cy="43837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71904">
                  <a:extLst>
                    <a:ext uri="{9D8B030D-6E8A-4147-A177-3AD203B41FA5}">
                      <a16:colId xmlns:a16="http://schemas.microsoft.com/office/drawing/2014/main" val="2451515274"/>
                    </a:ext>
                  </a:extLst>
                </a:gridCol>
                <a:gridCol w="3371904">
                  <a:extLst>
                    <a:ext uri="{9D8B030D-6E8A-4147-A177-3AD203B41FA5}">
                      <a16:colId xmlns:a16="http://schemas.microsoft.com/office/drawing/2014/main" val="811101208"/>
                    </a:ext>
                  </a:extLst>
                </a:gridCol>
                <a:gridCol w="3330276">
                  <a:extLst>
                    <a:ext uri="{9D8B030D-6E8A-4147-A177-3AD203B41FA5}">
                      <a16:colId xmlns:a16="http://schemas.microsoft.com/office/drawing/2014/main" val="226140797"/>
                    </a:ext>
                  </a:extLst>
                </a:gridCol>
              </a:tblGrid>
              <a:tr h="516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넉백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B4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순간이동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B4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슈퍼점프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B4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923910"/>
                  </a:ext>
                </a:extLst>
              </a:tr>
              <a:tr h="19335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latinLnBrk="1"/>
                      <a:endParaRPr lang="ko-KR" altLang="en-US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latinLnBrk="1"/>
                      <a:endParaRPr lang="ko-KR" altLang="en-US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697357"/>
                  </a:ext>
                </a:extLst>
              </a:tr>
              <a:tr h="19335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스킬 사용 즉시 일정 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범위 내의 적을 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밀쳐낸다</a:t>
                      </a:r>
                      <a: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.</a:t>
                      </a:r>
                      <a:endParaRPr lang="ko-KR" altLang="en-US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스킬 사용시 거리가 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표시되며 한 번 더 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클릭 시 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해당 위치로 순간이동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스킬 사용시 즉시 높이 점프하여 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높은 지형으로 빠르게 이동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565563"/>
                  </a:ext>
                </a:extLst>
              </a:tr>
            </a:tbl>
          </a:graphicData>
        </a:graphic>
      </p:graphicFrame>
      <p:pic>
        <p:nvPicPr>
          <p:cNvPr id="20" name="그림 19" descr="스크린샷, 육상 차량, 바퀴, 차량이(가) 표시된 사진&#10;&#10;자동 생성된 설명">
            <a:extLst>
              <a:ext uri="{FF2B5EF4-FFF2-40B4-BE49-F238E27FC236}">
                <a16:creationId xmlns:a16="http://schemas.microsoft.com/office/drawing/2014/main" id="{BC4A39EC-5E10-3EBB-27C2-717E8DA67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52" y="4918540"/>
            <a:ext cx="3341663" cy="1887326"/>
          </a:xfrm>
          <a:prstGeom prst="rect">
            <a:avLst/>
          </a:prstGeom>
        </p:spPr>
      </p:pic>
      <p:pic>
        <p:nvPicPr>
          <p:cNvPr id="22" name="그림 21" descr="PC 게임, 스크린샷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ACD8FC40-95BD-6CFE-B254-A4AF2A561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040" y="4935517"/>
            <a:ext cx="3310413" cy="1893456"/>
          </a:xfrm>
          <a:prstGeom prst="rect">
            <a:avLst/>
          </a:prstGeom>
        </p:spPr>
      </p:pic>
      <p:pic>
        <p:nvPicPr>
          <p:cNvPr id="26" name="그림 25" descr="사람, 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0E392B8D-3D41-D193-81BD-2E60AAC9C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9989" y="4918539"/>
            <a:ext cx="3280300" cy="1890924"/>
          </a:xfrm>
          <a:prstGeom prst="rect">
            <a:avLst/>
          </a:prstGeom>
        </p:spPr>
      </p:pic>
      <p:sp>
        <p:nvSpPr>
          <p:cNvPr id="2" name="AutoShape 10" descr="마인크래프트/아이템/레드스톤 블록 - 나무위키">
            <a:extLst>
              <a:ext uri="{FF2B5EF4-FFF2-40B4-BE49-F238E27FC236}">
                <a16:creationId xmlns:a16="http://schemas.microsoft.com/office/drawing/2014/main" id="{AC8FEE07-7ABE-4866-D08E-2B320A88B6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9427" y="5231338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12" descr="마인크래프트/아이템/레드스톤 블록 - 나무위키">
            <a:extLst>
              <a:ext uri="{FF2B5EF4-FFF2-40B4-BE49-F238E27FC236}">
                <a16:creationId xmlns:a16="http://schemas.microsoft.com/office/drawing/2014/main" id="{234871C7-1370-34A9-F146-395BFBC256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81827" y="5383738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2F1800-70C9-18FB-F0B4-A5968091D95E}"/>
              </a:ext>
            </a:extLst>
          </p:cNvPr>
          <p:cNvSpPr txBox="1"/>
          <p:nvPr/>
        </p:nvSpPr>
        <p:spPr>
          <a:xfrm>
            <a:off x="1831747" y="5866338"/>
            <a:ext cx="65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7" name="부제목 7">
            <a:extLst>
              <a:ext uri="{FF2B5EF4-FFF2-40B4-BE49-F238E27FC236}">
                <a16:creationId xmlns:a16="http://schemas.microsoft.com/office/drawing/2014/main" id="{4DFEE9E4-6855-85F3-B500-CC3CF480B66F}"/>
              </a:ext>
            </a:extLst>
          </p:cNvPr>
          <p:cNvSpPr txBox="1">
            <a:spLocks/>
          </p:cNvSpPr>
          <p:nvPr/>
        </p:nvSpPr>
        <p:spPr>
          <a:xfrm>
            <a:off x="990599" y="4215965"/>
            <a:ext cx="7368148" cy="5194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3000" dirty="0">
                <a:solidFill>
                  <a:schemeClr val="tx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상점 아이템 </a:t>
            </a:r>
            <a:r>
              <a:rPr lang="en-US" altLang="ko-KR" sz="3000" dirty="0">
                <a:solidFill>
                  <a:schemeClr val="tx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3000" dirty="0">
                <a:solidFill>
                  <a:schemeClr val="tx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스킬</a:t>
            </a:r>
            <a:endParaRPr lang="en-US" altLang="ko-KR" sz="3000" dirty="0">
              <a:solidFill>
                <a:schemeClr val="tx1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3000" dirty="0">
              <a:solidFill>
                <a:schemeClr val="tx1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총 </a:t>
            </a:r>
            <a:r>
              <a:rPr lang="en-US" altLang="ko-KR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3</a:t>
            </a:r>
            <a:r>
              <a:rPr lang="ko-KR" altLang="en-US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가지의 스킬이 존재하며</a:t>
            </a:r>
            <a:br>
              <a:rPr lang="en-US" altLang="ko-KR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ko-KR" altLang="en-US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스킬마다 고유능력 및</a:t>
            </a:r>
            <a:br>
              <a:rPr lang="en-US" altLang="ko-KR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ko-KR" altLang="en-US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사용 </a:t>
            </a:r>
            <a:r>
              <a:rPr lang="ko-KR" altLang="en-US" sz="2400" dirty="0" err="1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쿨타임이</a:t>
            </a:r>
            <a:r>
              <a:rPr lang="ko-KR" altLang="en-US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존재</a:t>
            </a:r>
            <a:endParaRPr lang="en-US" altLang="ko-KR" sz="2400" dirty="0">
              <a:solidFill>
                <a:schemeClr val="tx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상점에서 스킬을 구매한 이후부터</a:t>
            </a:r>
            <a:br>
              <a:rPr lang="en-US" altLang="ko-KR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ko-KR" altLang="en-US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영구 사용 가능</a:t>
            </a:r>
            <a:endParaRPr lang="en-US" altLang="ko-KR" sz="2400" dirty="0">
              <a:solidFill>
                <a:schemeClr val="tx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8" name="AutoShape 10" descr="마인크래프트/아이템/레드스톤 블록 - 나무위키">
            <a:extLst>
              <a:ext uri="{FF2B5EF4-FFF2-40B4-BE49-F238E27FC236}">
                <a16:creationId xmlns:a16="http://schemas.microsoft.com/office/drawing/2014/main" id="{ACAE4C1E-3251-41B4-CB91-258D1171F7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4353" y="5943902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12" descr="마인크래프트/아이템/레드스톤 블록 - 나무위키">
            <a:extLst>
              <a:ext uri="{FF2B5EF4-FFF2-40B4-BE49-F238E27FC236}">
                <a16:creationId xmlns:a16="http://schemas.microsoft.com/office/drawing/2014/main" id="{6783C85E-771D-5D77-93D3-D19C39CDD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46753" y="6096302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41DBF-3234-AD99-2DD2-C58E9D9672F3}"/>
              </a:ext>
            </a:extLst>
          </p:cNvPr>
          <p:cNvSpPr txBox="1"/>
          <p:nvPr/>
        </p:nvSpPr>
        <p:spPr>
          <a:xfrm>
            <a:off x="1596673" y="6578902"/>
            <a:ext cx="65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pic>
        <p:nvPicPr>
          <p:cNvPr id="3" name="그림 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9EF2F96E-9C94-2290-4881-AEA60D70FC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63E5E40-8709-3772-1B2D-92B801AB0A53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6C771EC-68CD-2517-25D5-F7423901BAA6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3FDF04-4096-10CF-4CDA-21C938E0EC04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16C3F60-E4AC-01A4-ED7A-5403AD12B48F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4A66088-DA5A-513D-7663-722D5DC13F8B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BCA50A2-C1F1-7782-3809-C859A88A2B27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CB88395-1ECF-6982-056C-C65AD7A26A8B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23DA1AD-98DE-42DB-FC6C-32B271356B1A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788420F-D8CE-ADE8-69D0-A73C3D269E64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28C7E59-CC86-B9B7-A5D7-2A5B1C95D4E4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F39869D-F7B7-912A-D30A-E256095BC305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27EA7DC-6B17-0ABA-241E-63084460D2C9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1FF5F53-AD9E-7D87-C1BB-6DEAA99E33A8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C576C8C-34B8-139D-6CF9-8BE0249DCBC8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853AA5F-DAE0-5E7B-033F-ECF96A9E4960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18867F8-4D80-F5F8-720F-E75771BDBD21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A6C783D-6CB2-4673-B542-0FEC33F9C039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B0E4DCA-EF98-5DD6-B311-D2B73B354271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1861709-B05D-D9D5-BF6A-A5DF4F7AF8C4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6A820DB-36A1-2F27-9B6B-C648A816EA62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E003459-1CAC-AFDE-99E6-0A19E52AF801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52CF7C2-A133-E9F4-8577-09C63A654E4A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C3EAEE4-52DD-FA16-E6B8-E85F424D8B56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9F5E233-9CA5-766B-7A11-9DA46F1B478A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7709FC2-5EBF-8B16-A928-9D4AE4AB50E1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B269B1E-C11F-4C70-29C0-7461289A49CB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8E8A9FA-FF35-D2CA-91CC-5EA995E36472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600314A-BB8D-7AE5-FE92-A0FF3D6D9537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2B91694-6AB9-B0EC-C6C5-A2D1621EC3CC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EEEF6AC-BBD8-2495-A41B-1FFEDBB8D24F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905163E-95C5-2940-3EAF-104286BCE44A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7644EA0-DDFF-F71F-BDB6-D0C80C32F5E2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56" name="그림 55" descr="블랙, 어둠이(가) 표시된 사진&#10;&#10;자동 생성된 설명">
            <a:extLst>
              <a:ext uri="{FF2B5EF4-FFF2-40B4-BE49-F238E27FC236}">
                <a16:creationId xmlns:a16="http://schemas.microsoft.com/office/drawing/2014/main" id="{A3A7996D-69D7-33E0-8A9F-B613ECBB219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57" name="그림 56" descr="블랙, 어둠이(가) 표시된 사진&#10;&#10;자동 생성된 설명">
            <a:extLst>
              <a:ext uri="{FF2B5EF4-FFF2-40B4-BE49-F238E27FC236}">
                <a16:creationId xmlns:a16="http://schemas.microsoft.com/office/drawing/2014/main" id="{501823F2-191D-EEA1-6F97-B60B2EBA05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58" name="그림 57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8A3FBC93-48F6-14B0-7489-4AC3F7016F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59" name="그림 58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E324E10A-BB44-B664-1184-4E299F1C10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FD893F-4709-B470-1974-859892699C64}"/>
              </a:ext>
            </a:extLst>
          </p:cNvPr>
          <p:cNvSpPr txBox="1"/>
          <p:nvPr/>
        </p:nvSpPr>
        <p:spPr>
          <a:xfrm>
            <a:off x="990599" y="1323878"/>
            <a:ext cx="111905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4.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게임 소개 </a:t>
            </a:r>
            <a:r>
              <a:rPr lang="en-US" altLang="ko-KR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– </a:t>
            </a:r>
            <a:r>
              <a:rPr lang="ko-KR" altLang="en-US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상점</a:t>
            </a:r>
          </a:p>
        </p:txBody>
      </p:sp>
    </p:spTree>
    <p:extLst>
      <p:ext uri="{BB962C8B-B14F-4D97-AF65-F5344CB8AC3E}">
        <p14:creationId xmlns:p14="http://schemas.microsoft.com/office/powerpoint/2010/main" val="3288014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9B7FBE-58F5-874A-28C5-5F3A28FCA5B5}"/>
              </a:ext>
            </a:extLst>
          </p:cNvPr>
          <p:cNvSpPr txBox="1"/>
          <p:nvPr/>
        </p:nvSpPr>
        <p:spPr>
          <a:xfrm>
            <a:off x="1295400" y="3457016"/>
            <a:ext cx="15697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00" algn="ctr" rtl="0">
              <a:spcBef>
                <a:spcPts val="0"/>
              </a:spcBef>
              <a:spcAft>
                <a:spcPts val="0"/>
              </a:spcAft>
            </a:pPr>
            <a:br>
              <a:rPr lang="ko-KR" altLang="en-US" sz="3000" b="1" dirty="0">
                <a:effectLst/>
              </a:rPr>
            </a:b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방향키 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– W, S, A, D / 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점프 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– SPACE BAR / 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무기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&amp;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도구 변환 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– Q, E / 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스킬 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- Z, X, C</a:t>
            </a:r>
            <a:endParaRPr lang="ko-KR" altLang="en-US" sz="3000" b="1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indent="-12700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무기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&amp;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도구 사용 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– 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마우스 </a:t>
            </a:r>
            <a:r>
              <a:rPr lang="ko-KR" altLang="en-US" sz="3000" b="1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좌클릭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/ 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블록 설치 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– 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마우스 </a:t>
            </a:r>
            <a:r>
              <a:rPr lang="ko-KR" altLang="en-US" sz="3000" b="1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우클릭</a:t>
            </a:r>
            <a:endParaRPr lang="ko-KR" altLang="en-US" sz="3000" b="1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8749705-7AB7-A11D-3D50-E51CC6805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920" y="5352657"/>
            <a:ext cx="8987930" cy="373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4BDC447E-86C8-4244-FDFB-A5F3C0D62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7378" y="5829300"/>
            <a:ext cx="3669484" cy="367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7">
            <a:extLst>
              <a:ext uri="{FF2B5EF4-FFF2-40B4-BE49-F238E27FC236}">
                <a16:creationId xmlns:a16="http://schemas.microsoft.com/office/drawing/2014/main" id="{9ABABF95-19D4-8DC4-09D0-0C04D3F5C64C}"/>
              </a:ext>
            </a:extLst>
          </p:cNvPr>
          <p:cNvSpPr txBox="1">
            <a:spLocks/>
          </p:cNvSpPr>
          <p:nvPr/>
        </p:nvSpPr>
        <p:spPr>
          <a:xfrm>
            <a:off x="943324" y="2550356"/>
            <a:ext cx="4924076" cy="7418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800" dirty="0"/>
          </a:p>
        </p:txBody>
      </p:sp>
      <p:pic>
        <p:nvPicPr>
          <p:cNvPr id="4" name="그림 3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AA81D1D8-B9DC-6E51-7443-4CE7551850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9EFFFC9-E57C-B074-EECE-52483799BB86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C5E500E-30EA-B283-A40F-D721251AEBF9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4017A5C-384A-7199-F234-F28FC5560819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4BE0FB2-9A0E-425E-ABE6-50588738CCFB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92756FF-7554-A3C7-373D-E7BDBFB18E01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28ED723-F589-C35C-D544-177E6BCC652F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B174574-5747-D559-E351-BD69C40BA570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7A6948B-50C4-076B-AC9F-B437036990A5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5A109E7-338E-57D2-72CE-DAEAD13B97E2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6CF753F-181B-6B5E-38E3-EC45908F09F2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83051C2-0580-ED47-D5DB-A9C1BBF4F4BE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30CB885-FAC4-4963-DDE7-AD28CCA05BE6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7029C66-3943-9033-4E00-15B5587BB3A0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7B0069C-1A13-D8B8-92B3-8F3A924B38EB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2FDD166-248D-12C5-53D9-28A360DBF007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C651356-CCF0-A83D-9D47-89D5F1BAFF37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BB39CD0-25AC-B553-6F8F-D594284187C6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153058-BF28-B921-3F1C-A428A47085CF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4B9A50-578C-17DD-4615-1CC567B7B866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8FBEC78-4690-C779-29A9-279BA3E59CE8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3F3909D-559D-2206-173D-7BC37D434167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5338FEA-578C-461F-18FE-86767FA774C2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CCC79C3-FB40-35E8-1DCD-7B99F6798D34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4F1B99C-31D4-9953-676A-0A7DB901F56E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F70A7B0-0C82-AACF-D3D1-2463D5A591C0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CEC6E6D-5734-44EC-59CE-13C6C967F653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E757801-AEE5-2C26-B355-716F8768485B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4EE6C46-E2DD-CA12-F21C-DD6FB43F7EF0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31F18C-7AB4-A461-FF96-AC59098C7F07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09389-84BB-F050-9346-69C0F310A228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7A1D0DF-1BEE-18CD-0227-8B83D93C59CC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5407A78-5924-86A0-FB2A-05288923EDC3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40" name="그림 39" descr="블랙, 어둠이(가) 표시된 사진&#10;&#10;자동 생성된 설명">
            <a:extLst>
              <a:ext uri="{FF2B5EF4-FFF2-40B4-BE49-F238E27FC236}">
                <a16:creationId xmlns:a16="http://schemas.microsoft.com/office/drawing/2014/main" id="{34B9F1FB-72A5-E905-F010-9F3E8B2145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41" name="그림 4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76206DDD-CB52-F67D-2F46-BB0B6EA5C2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42" name="그림 41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0D0E4E71-8B75-043F-481C-5B090AF3CC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98E7EAC-2C28-6D4F-EBF8-7D1083E8357D}"/>
              </a:ext>
            </a:extLst>
          </p:cNvPr>
          <p:cNvSpPr txBox="1"/>
          <p:nvPr/>
        </p:nvSpPr>
        <p:spPr>
          <a:xfrm>
            <a:off x="990599" y="1323878"/>
            <a:ext cx="111905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5.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게임 방법</a:t>
            </a:r>
            <a:endParaRPr lang="ko-KR" altLang="en-US" sz="6600" dirty="0">
              <a:latin typeface="카페24 슈퍼매직 Bold" panose="03000800000000000000" pitchFamily="66" charset="-127"/>
              <a:ea typeface="카페24 슈퍼매직 Bold" panose="03000800000000000000" pitchFamily="66" charset="-127"/>
            </a:endParaRPr>
          </a:p>
        </p:txBody>
      </p:sp>
      <p:pic>
        <p:nvPicPr>
          <p:cNvPr id="44" name="그림 43" descr="상징, 그래픽이(가) 표시된 사진&#10;&#10;자동 생성된 설명">
            <a:extLst>
              <a:ext uri="{FF2B5EF4-FFF2-40B4-BE49-F238E27FC236}">
                <a16:creationId xmlns:a16="http://schemas.microsoft.com/office/drawing/2014/main" id="{BD78B5EE-CB44-783D-B70B-1D9BEA3A2F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3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445E8FE-017E-9A11-9B5C-17E26E745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719665"/>
              </p:ext>
            </p:extLst>
          </p:nvPr>
        </p:nvGraphicFramePr>
        <p:xfrm>
          <a:off x="723900" y="4381500"/>
          <a:ext cx="16840200" cy="4411296"/>
        </p:xfrm>
        <a:graphic>
          <a:graphicData uri="http://schemas.openxmlformats.org/drawingml/2006/table">
            <a:tbl>
              <a:tblPr/>
              <a:tblGrid>
                <a:gridCol w="3313716">
                  <a:extLst>
                    <a:ext uri="{9D8B030D-6E8A-4147-A177-3AD203B41FA5}">
                      <a16:colId xmlns:a16="http://schemas.microsoft.com/office/drawing/2014/main" val="797345268"/>
                    </a:ext>
                  </a:extLst>
                </a:gridCol>
                <a:gridCol w="13526484">
                  <a:extLst>
                    <a:ext uri="{9D8B030D-6E8A-4147-A177-3AD203B41FA5}">
                      <a16:colId xmlns:a16="http://schemas.microsoft.com/office/drawing/2014/main" val="3025836244"/>
                    </a:ext>
                  </a:extLst>
                </a:gridCol>
              </a:tblGrid>
              <a:tr h="64317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이름</a:t>
                      </a:r>
                      <a:endParaRPr lang="ko-KR" altLang="en-US" sz="3000" b="0" dirty="0">
                        <a:solidFill>
                          <a:schemeClr val="bg1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중점 연구 분야</a:t>
                      </a:r>
                      <a:endParaRPr lang="ko-KR" altLang="en-US" sz="3000" b="0" dirty="0">
                        <a:solidFill>
                          <a:schemeClr val="bg1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311351"/>
                  </a:ext>
                </a:extLst>
              </a:tr>
              <a:tr h="125604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오다은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폭발 이펙트를 작은 블록으로 잘게 쪼개는 모션으로 구현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52554"/>
                  </a:ext>
                </a:extLst>
              </a:tr>
              <a:tr h="125604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김규희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3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포션</a:t>
                      </a:r>
                      <a:r>
                        <a:rPr lang="ko-KR" altLang="en-US" sz="3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 내부의 액체를 사실적으로 구현</a:t>
                      </a:r>
                      <a:endParaRPr lang="ko-KR" altLang="en-US" sz="3000" b="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rtl="0"/>
                      <a:r>
                        <a:rPr lang="en-US" altLang="ko-KR" sz="3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3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마실 때 찰랑거리고 액체가 줄어듦으로 마시는 것을 표현</a:t>
                      </a:r>
                      <a:r>
                        <a:rPr lang="en-US" altLang="ko-KR" sz="3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)</a:t>
                      </a:r>
                      <a:endParaRPr lang="ko-KR" altLang="en-US" sz="3000" b="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263901"/>
                  </a:ext>
                </a:extLst>
              </a:tr>
              <a:tr h="125604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강은혁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IOCP</a:t>
                      </a:r>
                      <a:r>
                        <a:rPr lang="ko-KR" altLang="en-US" sz="3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와 멀티스레드를 활용하여 최대 동시 </a:t>
                      </a:r>
                      <a:r>
                        <a:rPr lang="ko-KR" altLang="en-US" sz="3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접속자</a:t>
                      </a:r>
                      <a:r>
                        <a:rPr lang="ko-KR" altLang="en-US" sz="3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 수 </a:t>
                      </a:r>
                      <a:r>
                        <a:rPr lang="en-US" altLang="ko-KR" sz="3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500</a:t>
                      </a:r>
                      <a:r>
                        <a:rPr lang="ko-KR" altLang="en-US" sz="3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명 수용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916258"/>
                  </a:ext>
                </a:extLst>
              </a:tr>
            </a:tbl>
          </a:graphicData>
        </a:graphic>
      </p:graphicFrame>
      <p:sp>
        <p:nvSpPr>
          <p:cNvPr id="2" name="부제목 7">
            <a:extLst>
              <a:ext uri="{FF2B5EF4-FFF2-40B4-BE49-F238E27FC236}">
                <a16:creationId xmlns:a16="http://schemas.microsoft.com/office/drawing/2014/main" id="{D28A38FB-31FD-F9CC-4534-60000B278AC2}"/>
              </a:ext>
            </a:extLst>
          </p:cNvPr>
          <p:cNvSpPr txBox="1">
            <a:spLocks/>
          </p:cNvSpPr>
          <p:nvPr/>
        </p:nvSpPr>
        <p:spPr>
          <a:xfrm>
            <a:off x="943324" y="2550356"/>
            <a:ext cx="4924076" cy="7418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800" dirty="0"/>
          </a:p>
        </p:txBody>
      </p:sp>
      <p:pic>
        <p:nvPicPr>
          <p:cNvPr id="3" name="그림 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F9AABDE9-7DC8-C798-AABF-B4DF2B184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2DB543D-84D2-7028-47A6-3B2F86755907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43957B-8E20-CADA-7BD1-5FB5881B2898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536C886-3B42-FA8B-AE95-1AE88B5923B1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CA45E1C-1682-163D-49C6-C92662020419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461970B-E550-B676-6688-7E36758A90C5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5A35E1A-9C0F-7B54-C92B-3090C988394D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DCA4BDB-F558-B97C-15BB-A2B5C7AFAAD2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B933CD-73D2-93CC-C756-FAF8A28F3D26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13D5E42-F845-6952-F973-F47366142B02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28768D4-523B-0685-FCE5-7444A20BB28A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4E02D79-BE85-9FE2-D6DC-188FC3190B4B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E144C2F-C3ED-E1F6-2B1A-58C444FE117D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49C664F-9786-5A2F-EA4F-339CEEB6BE69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2C2EB55-C45D-C859-4A84-FE9A9E20A2EC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F3F19B0-ED0B-8CAA-FE03-E8B59ED572F4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E1C813F-2546-DAA8-3C63-02F8C3F70A60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30DFC1-D51D-3D67-F5C1-0D04629A19B8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544DA9B-1A49-BEDB-C2A6-02AD9D16F469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1C291F8-A032-93D8-B00D-838EFD65CD42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723963D-A8C5-F3DA-D468-BB6F8D3CFD9D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8218AB5-38FE-3EBA-95A0-5F09A1DCD210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E8717D2-5EE3-5E4C-E127-5A12441893E2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5B250D0-93E8-67D0-4E66-8A56A3BD8076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91B9879-7429-4BB8-EB88-0FE0A91D52D1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A1CA298-645F-C207-96D6-EE1C8E472048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BB5A6D2-3C91-2DAA-43F6-430E3D6680CC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10D8EFD-3BD2-5F0C-FBF8-E7E26E7165AE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4850BBA-0DA7-AEBF-2CF9-A0C38AA27AF2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CE5F0EF-3E62-A0AD-A10F-9BE9B7079027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8019A1D-D0B5-55A1-AF25-7046E0962D48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28A5BE0-4AE7-649C-503B-97B37F2C79E5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6AB76F7-47BC-5061-A7ED-232FCF0895FD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40" name="그림 39" descr="블랙, 어둠이(가) 표시된 사진&#10;&#10;자동 생성된 설명">
            <a:extLst>
              <a:ext uri="{FF2B5EF4-FFF2-40B4-BE49-F238E27FC236}">
                <a16:creationId xmlns:a16="http://schemas.microsoft.com/office/drawing/2014/main" id="{49AB9066-E543-9720-B7BA-B9767DFC0E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41" name="그림 4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507350E5-D4AA-A990-AC70-642FA93EBA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42" name="그림 41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B8A75631-D352-A760-01F3-B7C90513DD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C67C4C1-F561-DECB-4DED-4D631F03E361}"/>
              </a:ext>
            </a:extLst>
          </p:cNvPr>
          <p:cNvSpPr txBox="1"/>
          <p:nvPr/>
        </p:nvSpPr>
        <p:spPr>
          <a:xfrm>
            <a:off x="990599" y="1323878"/>
            <a:ext cx="1345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6.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중점연구분야 및 기술적요소</a:t>
            </a:r>
            <a:endParaRPr lang="ko-KR" altLang="en-US" sz="6600" dirty="0">
              <a:latin typeface="카페24 슈퍼매직 Bold" panose="03000800000000000000" pitchFamily="66" charset="-127"/>
              <a:ea typeface="카페24 슈퍼매직 Bold" panose="03000800000000000000" pitchFamily="66" charset="-127"/>
            </a:endParaRPr>
          </a:p>
        </p:txBody>
      </p:sp>
      <p:pic>
        <p:nvPicPr>
          <p:cNvPr id="45" name="그림 44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C218353E-0EC0-D122-FCF0-48C065BECB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56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200FB6-D6E4-E38D-75AD-8DEE4AF12E95}"/>
              </a:ext>
            </a:extLst>
          </p:cNvPr>
          <p:cNvSpPr txBox="1"/>
          <p:nvPr/>
        </p:nvSpPr>
        <p:spPr>
          <a:xfrm>
            <a:off x="986895" y="4866709"/>
            <a:ext cx="1598447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3000" b="1" dirty="0">
                <a:solidFill>
                  <a:srgbClr val="000000"/>
                </a:solidFill>
                <a:latin typeface="Arial" panose="020B0604020202020204" pitchFamily="34" charset="0"/>
              </a:rPr>
              <a:t>모티브가 된 게임 </a:t>
            </a:r>
            <a:r>
              <a:rPr lang="en-US" altLang="ko-KR" sz="3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BedWars</a:t>
            </a:r>
            <a:r>
              <a:rPr lang="ko-KR" altLang="en-US" sz="3000" b="1" dirty="0">
                <a:solidFill>
                  <a:srgbClr val="000000"/>
                </a:solidFill>
                <a:latin typeface="Arial" panose="020B0604020202020204" pitchFamily="34" charset="0"/>
              </a:rPr>
              <a:t>와의 차이</a:t>
            </a:r>
            <a:endParaRPr lang="en-US" altLang="ko-KR" sz="30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3000" b="1" i="0" strike="noStrike" dirty="0">
              <a:solidFill>
                <a:srgbClr val="000000"/>
              </a:solidFill>
              <a:effectLst/>
              <a:latin typeface="Arial" panose="020B0604020202020204" pitchFamily="34" charset="0"/>
              <a:ea typeface="나눔스퀘어 네오 OTF Heavy" panose="00000A00000000000000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3000" b="0" i="0" strike="noStrike" dirty="0">
                <a:effectLst/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총기 도입</a:t>
            </a:r>
            <a:br>
              <a:rPr lang="en-US" altLang="ko-KR" sz="3000" dirty="0">
                <a:solidFill>
                  <a:srgbClr val="0000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en-US" altLang="ko-KR" sz="30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→ </a:t>
            </a:r>
            <a:r>
              <a:rPr lang="ko-KR" altLang="en-US" sz="30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기존 게임의 </a:t>
            </a:r>
            <a:r>
              <a:rPr lang="ko-KR" altLang="en-US" sz="3000" dirty="0">
                <a:solidFill>
                  <a:srgbClr val="0000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활과는 다른 </a:t>
            </a:r>
            <a:r>
              <a:rPr lang="ko-KR" altLang="en-US" sz="3000" dirty="0" err="1">
                <a:solidFill>
                  <a:srgbClr val="0000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게임성</a:t>
            </a:r>
            <a:endParaRPr lang="en-US" altLang="ko-KR" sz="3000" dirty="0">
              <a:solidFill>
                <a:srgbClr val="000000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indent="-127000"/>
            <a:br>
              <a:rPr lang="ko-KR" altLang="en-US" sz="3000" b="0" dirty="0"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ko-KR" altLang="en-US" sz="30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 </a:t>
            </a:r>
            <a:r>
              <a:rPr lang="ko-KR" altLang="en-US" sz="3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스킬 도입</a:t>
            </a:r>
            <a:br>
              <a:rPr lang="en-US" altLang="ko-KR" sz="3000" dirty="0">
                <a:solidFill>
                  <a:srgbClr val="0000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en-US" altLang="ko-KR" sz="30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→ </a:t>
            </a:r>
            <a:r>
              <a:rPr lang="ko-KR" altLang="en-US" sz="30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스킬 선택을 통한 전략 및 성장 요소 추가</a:t>
            </a:r>
            <a:endParaRPr lang="ko-KR" altLang="en-US" sz="3000" b="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3" name="부제목 7">
            <a:extLst>
              <a:ext uri="{FF2B5EF4-FFF2-40B4-BE49-F238E27FC236}">
                <a16:creationId xmlns:a16="http://schemas.microsoft.com/office/drawing/2014/main" id="{55FFF52B-E9B5-8215-B92B-7D3582F3A139}"/>
              </a:ext>
            </a:extLst>
          </p:cNvPr>
          <p:cNvSpPr txBox="1">
            <a:spLocks/>
          </p:cNvSpPr>
          <p:nvPr/>
        </p:nvSpPr>
        <p:spPr>
          <a:xfrm>
            <a:off x="943324" y="2550356"/>
            <a:ext cx="4924076" cy="7418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800" dirty="0"/>
          </a:p>
        </p:txBody>
      </p:sp>
      <p:pic>
        <p:nvPicPr>
          <p:cNvPr id="6" name="그림 5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9B958589-49EB-6BF0-EDBC-76BC873614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427A55E-C60D-24B6-79B9-C1156A6446A4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7DC0D69-5A69-F393-DE8D-0455960722AF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7CB0F60-A9BC-1802-BC00-09DCA10B2994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CBF491A-6CE7-BE73-F63B-A84F8A921635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71C3218-E627-CC68-8D2E-C73328792727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14010E5-E4AD-7FC5-AEF5-6145060EC244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61654A-9CB6-B681-B887-DCA114969370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7AAC0D3-A722-6EC2-6030-98C0AC0E602B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BC7237A-D4FC-7832-8DF0-0B663BEE7C1E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96172FA-C213-22D0-6B5C-5B0705CC5B12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F2E83A4-38E0-85A3-8E2F-DC33903A8EF1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45CE851-1D30-B186-E463-3E4A83799013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331447B-E345-FB71-83E8-A8B5CA7D2A41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B98E973-CFB9-41B0-DA03-B32C483AB04A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1F7E03E-4429-2606-187C-6B9070A3BF46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EEDDB39-74A1-679F-0EC3-FD125EDFFFF9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320E930-08B8-D3D4-8EB8-4215A89E126B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EB11723-04A3-43C3-CB5B-6675B4DA2B99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8BFF40A-4DC8-82FA-888E-53FD7F7F05CF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E6011A1-EA8F-8665-7ADE-220B022BEBB2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622B7ED-E0D5-B29D-8373-B3433FEF8600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374044-3EBF-B253-2509-64106296F56F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E17DD9-AF37-B938-757D-D1F5498E1DA7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AC799D-0EED-44AF-E50A-209D4D16B541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F62550E-EBA9-AF6F-16EC-433EE018CB5B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5F36D1-0BAF-19D5-9109-435DE08677F5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BECE4F7-797B-5768-2F6B-31C7B79E00B6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BD9C805-2905-A397-5348-70D54A8B09FA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504F661-547B-7285-6429-0F558D0AF75A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FFDE160-5B5E-36EE-8435-64BBBDA6F910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56C9ECE-D44B-64AB-2219-55188339E2BC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E1CFC94-28F5-D5D3-A732-A014E431C336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40" name="그림 39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CCF59CD5-EA84-B1F2-5B52-1BE1007913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41" name="그림 4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D846A9A3-9809-4C3F-0D46-1BEC2FC2CF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20AA96D-3E36-01E5-12F8-F4E1C2DDEDDB}"/>
              </a:ext>
            </a:extLst>
          </p:cNvPr>
          <p:cNvSpPr txBox="1"/>
          <p:nvPr/>
        </p:nvSpPr>
        <p:spPr>
          <a:xfrm>
            <a:off x="990599" y="1323878"/>
            <a:ext cx="1345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7.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타 게임과의 차별성</a:t>
            </a:r>
            <a:endParaRPr lang="ko-KR" altLang="en-US" sz="6600" dirty="0">
              <a:latin typeface="카페24 슈퍼매직 Bold" panose="03000800000000000000" pitchFamily="66" charset="-127"/>
              <a:ea typeface="카페24 슈퍼매직 Bold" panose="03000800000000000000" pitchFamily="66" charset="-127"/>
            </a:endParaRPr>
          </a:p>
        </p:txBody>
      </p:sp>
      <p:pic>
        <p:nvPicPr>
          <p:cNvPr id="43" name="그림 4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EB026B17-26DF-E4F4-6A27-2C2887B9CF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44" name="그림 43" descr="상징, 그래픽이(가) 표시된 사진&#10;&#10;자동 생성된 설명">
            <a:extLst>
              <a:ext uri="{FF2B5EF4-FFF2-40B4-BE49-F238E27FC236}">
                <a16:creationId xmlns:a16="http://schemas.microsoft.com/office/drawing/2014/main" id="{366543FF-B639-A885-11E8-34C757B94E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90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B08BA6-E51C-01E4-0F5E-AE2CF0AE0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289046"/>
              </p:ext>
            </p:extLst>
          </p:nvPr>
        </p:nvGraphicFramePr>
        <p:xfrm>
          <a:off x="938491" y="4027684"/>
          <a:ext cx="14453912" cy="5400000"/>
        </p:xfrm>
        <a:graphic>
          <a:graphicData uri="http://schemas.openxmlformats.org/drawingml/2006/table">
            <a:tbl>
              <a:tblPr/>
              <a:tblGrid>
                <a:gridCol w="4023496">
                  <a:extLst>
                    <a:ext uri="{9D8B030D-6E8A-4147-A177-3AD203B41FA5}">
                      <a16:colId xmlns:a16="http://schemas.microsoft.com/office/drawing/2014/main" val="2129329041"/>
                    </a:ext>
                  </a:extLst>
                </a:gridCol>
                <a:gridCol w="1303802">
                  <a:extLst>
                    <a:ext uri="{9D8B030D-6E8A-4147-A177-3AD203B41FA5}">
                      <a16:colId xmlns:a16="http://schemas.microsoft.com/office/drawing/2014/main" val="2547681298"/>
                    </a:ext>
                  </a:extLst>
                </a:gridCol>
                <a:gridCol w="1303802">
                  <a:extLst>
                    <a:ext uri="{9D8B030D-6E8A-4147-A177-3AD203B41FA5}">
                      <a16:colId xmlns:a16="http://schemas.microsoft.com/office/drawing/2014/main" val="4056782152"/>
                    </a:ext>
                  </a:extLst>
                </a:gridCol>
                <a:gridCol w="1303802">
                  <a:extLst>
                    <a:ext uri="{9D8B030D-6E8A-4147-A177-3AD203B41FA5}">
                      <a16:colId xmlns:a16="http://schemas.microsoft.com/office/drawing/2014/main" val="3089801163"/>
                    </a:ext>
                  </a:extLst>
                </a:gridCol>
                <a:gridCol w="1303802">
                  <a:extLst>
                    <a:ext uri="{9D8B030D-6E8A-4147-A177-3AD203B41FA5}">
                      <a16:colId xmlns:a16="http://schemas.microsoft.com/office/drawing/2014/main" val="82226026"/>
                    </a:ext>
                  </a:extLst>
                </a:gridCol>
                <a:gridCol w="1303802">
                  <a:extLst>
                    <a:ext uri="{9D8B030D-6E8A-4147-A177-3AD203B41FA5}">
                      <a16:colId xmlns:a16="http://schemas.microsoft.com/office/drawing/2014/main" val="2799701924"/>
                    </a:ext>
                  </a:extLst>
                </a:gridCol>
                <a:gridCol w="1303802">
                  <a:extLst>
                    <a:ext uri="{9D8B030D-6E8A-4147-A177-3AD203B41FA5}">
                      <a16:colId xmlns:a16="http://schemas.microsoft.com/office/drawing/2014/main" val="2943017510"/>
                    </a:ext>
                  </a:extLst>
                </a:gridCol>
                <a:gridCol w="1303802">
                  <a:extLst>
                    <a:ext uri="{9D8B030D-6E8A-4147-A177-3AD203B41FA5}">
                      <a16:colId xmlns:a16="http://schemas.microsoft.com/office/drawing/2014/main" val="1460790566"/>
                    </a:ext>
                  </a:extLst>
                </a:gridCol>
                <a:gridCol w="1303802">
                  <a:extLst>
                    <a:ext uri="{9D8B030D-6E8A-4147-A177-3AD203B41FA5}">
                      <a16:colId xmlns:a16="http://schemas.microsoft.com/office/drawing/2014/main" val="824176069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항 목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1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2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3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4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5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6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7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8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3530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캐릭터</a:t>
                      </a:r>
                      <a:r>
                        <a:rPr lang="en-US" altLang="ko-KR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, </a:t>
                      </a: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블록 맵 구성</a:t>
                      </a: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39412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애니메이션</a:t>
                      </a: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57673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dirty="0" err="1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인게임</a:t>
                      </a: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콘텐츠 </a:t>
                      </a:r>
                      <a:r>
                        <a:rPr lang="en-US" altLang="ko-KR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(</a:t>
                      </a: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전투</a:t>
                      </a:r>
                      <a:r>
                        <a:rPr lang="en-US" altLang="ko-KR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, </a:t>
                      </a: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상점 등</a:t>
                      </a:r>
                      <a:r>
                        <a:rPr lang="en-US" altLang="ko-KR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)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44127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UI </a:t>
                      </a: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적용</a:t>
                      </a: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65821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서버 제작</a:t>
                      </a: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solidFill>
                          <a:srgbClr val="92D050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solidFill>
                          <a:srgbClr val="92D050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solidFill>
                          <a:srgbClr val="92D050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solidFill>
                          <a:srgbClr val="92D050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solidFill>
                          <a:srgbClr val="92D050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solidFill>
                          <a:srgbClr val="92D050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68880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dirty="0" err="1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동접</a:t>
                      </a: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</a:t>
                      </a:r>
                      <a:r>
                        <a:rPr lang="en-US" altLang="ko-KR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500 </a:t>
                      </a: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테스트</a:t>
                      </a: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19406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폭발 이펙트 연구과제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7308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픽셀 액체 표현 연구과제</a:t>
                      </a: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86919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테스트 및 버그 수정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26169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0353C28-6C5F-9B3B-3F44-0EAF07A37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81299"/>
            <a:ext cx="16823701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B72CF50-379B-E17E-974F-688CB519C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709499"/>
              </p:ext>
            </p:extLst>
          </p:nvPr>
        </p:nvGraphicFramePr>
        <p:xfrm>
          <a:off x="15739475" y="4027684"/>
          <a:ext cx="16121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925">
                  <a:extLst>
                    <a:ext uri="{9D8B030D-6E8A-4147-A177-3AD203B41FA5}">
                      <a16:colId xmlns:a16="http://schemas.microsoft.com/office/drawing/2014/main" val="1406861580"/>
                    </a:ext>
                  </a:extLst>
                </a:gridCol>
                <a:gridCol w="435175">
                  <a:extLst>
                    <a:ext uri="{9D8B030D-6E8A-4147-A177-3AD203B41FA5}">
                      <a16:colId xmlns:a16="http://schemas.microsoft.com/office/drawing/2014/main" val="3189394972"/>
                    </a:ext>
                  </a:extLst>
                </a:gridCol>
              </a:tblGrid>
              <a:tr h="341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오다은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075057"/>
                  </a:ext>
                </a:extLst>
              </a:tr>
              <a:tr h="341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김규희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672214"/>
                  </a:ext>
                </a:extLst>
              </a:tr>
              <a:tr h="341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강은혁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4929"/>
                  </a:ext>
                </a:extLst>
              </a:tr>
              <a:tr h="341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클라팀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65564"/>
                  </a:ext>
                </a:extLst>
              </a:tr>
              <a:tr h="3411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all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2448"/>
                  </a:ext>
                </a:extLst>
              </a:tr>
            </a:tbl>
          </a:graphicData>
        </a:graphic>
      </p:graphicFrame>
      <p:sp>
        <p:nvSpPr>
          <p:cNvPr id="3" name="부제목 7">
            <a:extLst>
              <a:ext uri="{FF2B5EF4-FFF2-40B4-BE49-F238E27FC236}">
                <a16:creationId xmlns:a16="http://schemas.microsoft.com/office/drawing/2014/main" id="{F4814511-AEC1-2455-5B1A-34592CAF9AFE}"/>
              </a:ext>
            </a:extLst>
          </p:cNvPr>
          <p:cNvSpPr txBox="1">
            <a:spLocks/>
          </p:cNvSpPr>
          <p:nvPr/>
        </p:nvSpPr>
        <p:spPr>
          <a:xfrm>
            <a:off x="943324" y="2550356"/>
            <a:ext cx="4924076" cy="7418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800" dirty="0"/>
          </a:p>
        </p:txBody>
      </p:sp>
      <p:pic>
        <p:nvPicPr>
          <p:cNvPr id="8" name="그림 7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F3B4C228-98B3-C1FF-F444-683F0E9256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D16F832-8C3B-A4FA-A66B-A92715E3866D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FB645E4-4D32-7234-18F5-C65DFFD3284B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F1665FF-3568-22E6-C1F5-3341C46B8131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80B0B7-B171-CAE5-AD4E-520EB210EAB9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040A995-247F-31EE-FE57-5C9FA2B67A5F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3F3E57A-512A-757D-401D-AAC9E211080F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8FEF185-1CC3-B3A1-7A45-3A27D0F5F4D2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7D02D08-E333-D37F-FEB0-CFB393A313F7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06CA9D0-F07F-04AF-E170-6ED45B54522B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8049A5-5DD2-7C1C-77C1-5A49410E633F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3794859-DC81-6A09-5249-2C094EBD7EF1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59D429E-F8E9-3587-D5D8-0204D34E2FC4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9C5D11A-39FC-CA64-FFF4-44710265CA75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9BE7862-531F-4B60-C3F8-A287ABE602D3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7B5B99A-06C5-1F66-2F20-4551E4363B0D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9197C5-65F4-42FB-1CCC-4967E6555D7D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19B484B-0120-7717-C26F-E81FA7F75EFD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13791F5-AFA5-947F-B11B-91AA0DD446B9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A90DD0E-BCC9-F12F-8D6A-6E822E3B41F1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63E3629-C216-953F-95FF-D87CF5E3A2E8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238CE5C-8C55-33C5-BF11-F5C00709DF03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5ABEEAB-E58D-C565-1E4D-F8104184AF5D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AF5B238-9F38-053A-0513-174BC3C1A472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19DDA73-7FF0-5DF7-B71D-6BC28A697DE4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3CB3A33-EF51-E15E-94E0-069EA76435BA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1D0CA7A-59D4-3ED7-06F1-18E26E47E58E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D61500A-799D-15D5-0629-A377B8ADBD5F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FD55B72-24AB-EB33-1E9F-156A6333C794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F49A2F7-5160-B475-4D3C-ECFBB6043D33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63C8DD9-1A8C-BEBE-471D-AC255D518B62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13110BE-CF72-30CC-CEC0-841DD30E54FD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D93E470-CBC3-3B99-4C19-28DB4FB75BB0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41" name="그림 4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AF810586-11D8-DFA3-1BAD-0D01D5BE9E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42" name="그림 41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33126FEA-A886-E7F0-A175-636CC74335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2A4F6EF-AFF0-FE71-46A4-B6CCBD95B8BA}"/>
              </a:ext>
            </a:extLst>
          </p:cNvPr>
          <p:cNvSpPr txBox="1"/>
          <p:nvPr/>
        </p:nvSpPr>
        <p:spPr>
          <a:xfrm>
            <a:off x="990599" y="1323878"/>
            <a:ext cx="1345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8.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개발 일정 및 역할 분담 </a:t>
            </a:r>
            <a:endParaRPr lang="ko-KR" altLang="en-US" sz="6600" dirty="0">
              <a:latin typeface="카페24 슈퍼매직 Bold" panose="03000800000000000000" pitchFamily="66" charset="-127"/>
              <a:ea typeface="카페24 슈퍼매직 Bold" panose="03000800000000000000" pitchFamily="66" charset="-127"/>
            </a:endParaRPr>
          </a:p>
        </p:txBody>
      </p:sp>
      <p:pic>
        <p:nvPicPr>
          <p:cNvPr id="44" name="그림 43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39AE1B39-E202-C66F-8B69-D5017139EE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46" name="그림 45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9644F98B-8627-98C9-5DCA-77690B0CC1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20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200FB6-D6E4-E38D-75AD-8DEE4AF12E95}"/>
              </a:ext>
            </a:extLst>
          </p:cNvPr>
          <p:cNvSpPr txBox="1"/>
          <p:nvPr/>
        </p:nvSpPr>
        <p:spPr>
          <a:xfrm>
            <a:off x="1365439" y="4518667"/>
            <a:ext cx="1555712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00" rtl="0">
              <a:spcBef>
                <a:spcPts val="2400"/>
              </a:spcBef>
              <a:spcAft>
                <a:spcPts val="0"/>
              </a:spcAft>
            </a:pP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캐릭터는 팔과 다리를 움직이며 이동하고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점프를 통해 블록 위로 올라갈 수 있다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  <a:endParaRPr lang="ko-KR" altLang="en-US" sz="2400" b="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>
              <a:spcBef>
                <a:spcPts val="2400"/>
              </a:spcBef>
              <a:spcAft>
                <a:spcPts val="0"/>
              </a:spcAft>
            </a:pP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플레이어는 직접 블록을 설치할 수 있으며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마우스 오른쪽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),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입력에 따라 블록을 교체할 수 있다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키보드 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1, 2, 3).</a:t>
            </a:r>
          </a:p>
          <a:p>
            <a:pPr rtl="0">
              <a:spcBef>
                <a:spcPts val="2400"/>
              </a:spcBef>
              <a:spcAft>
                <a:spcPts val="0"/>
              </a:spcAft>
            </a:pPr>
            <a:r>
              <a:rPr lang="ko-KR" altLang="en-US" sz="2400" b="0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블록에 </a:t>
            </a:r>
            <a:r>
              <a:rPr lang="ko-KR" altLang="en-US" sz="2400" b="0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크로스헤어를</a:t>
            </a:r>
            <a:r>
              <a:rPr lang="ko-KR" altLang="en-US" sz="2400" b="0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둔 채 왼쪽 버튼을 누른 상태를 유지하면 블록이 파괴된다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  <a:br>
              <a:rPr lang="en-US" altLang="ko-KR" sz="2400" b="0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ko-KR" altLang="en-US" sz="2400" b="0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블록이 파괴되는 과정을 텍스처 교체로 보인다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  <a:endParaRPr lang="ko-KR" altLang="en-US" sz="2400" b="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>
              <a:spcBef>
                <a:spcPts val="2400"/>
              </a:spcBef>
              <a:spcAft>
                <a:spcPts val="0"/>
              </a:spcAft>
            </a:pP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블록을 파괴하는 무기로 곡괭이와 총이 있으며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곡괭이를 들면 시간에 따라 파괴되는 속도가 달라진다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키보드 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R).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총을 장착하면 총알이 날라가고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총알에 맞은 블록은 불꽃 </a:t>
            </a:r>
            <a:r>
              <a:rPr lang="ko-KR" altLang="en-US" sz="2400" b="0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파티클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효과를 내며 파괴된다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  <a:endParaRPr lang="ko-KR" altLang="en-US" sz="2400" b="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>
              <a:spcBef>
                <a:spcPts val="2400"/>
              </a:spcBef>
              <a:spcAft>
                <a:spcPts val="0"/>
              </a:spcAft>
            </a:pP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이동하며 아이템을 통과하여 지나칠 경우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인벤토리에 담을 수 있다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  <a:b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인벤토리를 켜면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키보드 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F)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아이템 사진을 클릭하여 아이템을 꺼낼 수 있다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  <a:endParaRPr lang="ko-KR" altLang="en-US" sz="2400" b="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45" name="Rectangle 1">
            <a:extLst>
              <a:ext uri="{FF2B5EF4-FFF2-40B4-BE49-F238E27FC236}">
                <a16:creationId xmlns:a16="http://schemas.microsoft.com/office/drawing/2014/main" id="{286A517B-A6E5-476D-644F-AAE2E8F0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81299"/>
            <a:ext cx="16823701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부제목 7">
            <a:extLst>
              <a:ext uri="{FF2B5EF4-FFF2-40B4-BE49-F238E27FC236}">
                <a16:creationId xmlns:a16="http://schemas.microsoft.com/office/drawing/2014/main" id="{47F7343B-007C-F1D9-6B2F-29AB00184155}"/>
              </a:ext>
            </a:extLst>
          </p:cNvPr>
          <p:cNvSpPr txBox="1">
            <a:spLocks/>
          </p:cNvSpPr>
          <p:nvPr/>
        </p:nvSpPr>
        <p:spPr>
          <a:xfrm>
            <a:off x="943324" y="2550356"/>
            <a:ext cx="4924076" cy="7418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800" dirty="0"/>
          </a:p>
        </p:txBody>
      </p:sp>
      <p:pic>
        <p:nvPicPr>
          <p:cNvPr id="47" name="그림 46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4B4C138B-5C01-2F9D-A30F-2696B6DB03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89F79F0F-8983-D685-242D-ECA73FEA94CD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E5164-D159-5267-5F35-56AAAFD483F4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A73031C-49AE-384F-10E6-2EA5333639D7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5F7A82B-FBA4-E8C8-08F4-9875F2D96954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3A9C0B5-9071-3624-1826-54CA21914A7D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0F379D2-3D7A-C689-743F-27508F4961E2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4C17EB-549D-B530-0B15-BC3374471DC7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505E6E9-F4D1-D445-F09F-AE354BFB9F26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83EA173-B316-79EF-51BF-C7BA921023C0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3DB6668-C694-99BD-F244-6FBF951C12B9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2F8BACB-09CD-C4B9-650B-3881FC7BADFC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A69ECAF-6BE0-B6D0-144A-58B81FEA70C9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09DDF66-053C-2E49-68DD-632FCB58DD34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4630D5E-C2E6-B5F7-B408-49BB86CCE252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B5D736E-BDBB-B445-FEA8-D85822646CE5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7B743EA-F422-29E0-3FEA-D992CEAE378D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18831AA-4CC6-B6C3-6031-B105B5AAC62A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C0177D2-1846-4307-9DE2-F9B22F686D74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15C12D-FC74-AAEE-76A3-9AFE2027D462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FB4BBD7-FBC4-00E0-9BDD-C713B045B205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B96BFD-ED76-1B08-A49B-6EFC92B839C4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9308D68-02D5-8F94-58F8-8FA837F079B4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9661489-EDC4-F48F-43B6-5190034CBACF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349E27E-220E-CB3C-16BB-019C275024F0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304C394-6F04-2585-C7BF-8D927FB1B333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52F6B9C-4981-DF9C-89AF-37B3B9489094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69AC4F1-E6C2-1E0E-412F-300080A6CC11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6297AC6-A7EC-450F-0F48-00E266460101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E10175F-676C-69F4-9588-E624D0A2EC72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E4E5C35-91D4-2C48-2442-8B1E630D1A6B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9F41778-06C4-3CA5-3261-38E6A3D3AEC9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AE1BDAA-2734-CD3F-79F2-8EE3BD8778A7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80" name="그림 79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CD1B0431-38FE-881D-BBB3-F6441920F7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81" name="그림 8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42216363-76C8-DCC5-1D38-063ACC4DA2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79379C3C-8A18-7C06-A229-D8F2587D851B}"/>
              </a:ext>
            </a:extLst>
          </p:cNvPr>
          <p:cNvSpPr txBox="1"/>
          <p:nvPr/>
        </p:nvSpPr>
        <p:spPr>
          <a:xfrm>
            <a:off x="990599" y="1323878"/>
            <a:ext cx="1345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+ DEMO</a:t>
            </a:r>
            <a:endParaRPr lang="ko-KR" altLang="en-US" sz="6600" dirty="0">
              <a:latin typeface="카페24 슈퍼매직 Bold" panose="03000800000000000000" pitchFamily="66" charset="-127"/>
              <a:ea typeface="카페24 슈퍼매직 Bold" panose="03000800000000000000" pitchFamily="66" charset="-127"/>
            </a:endParaRPr>
          </a:p>
        </p:txBody>
      </p:sp>
      <p:pic>
        <p:nvPicPr>
          <p:cNvPr id="83" name="그림 8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0E18ADBF-678D-09D0-CE33-816350F30B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84" name="그림 83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E8B4823F-E350-5A66-0D42-2A10C0EAE6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86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491480" y="7693985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89" y="0"/>
                </a:lnTo>
                <a:lnTo>
                  <a:pt x="386089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5121149" y="853907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6"/>
                </a:lnTo>
                <a:lnTo>
                  <a:pt x="0" y="34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4908842" y="4848780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6"/>
                </a:lnTo>
                <a:lnTo>
                  <a:pt x="0" y="34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0583877" y="1492623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89" y="0"/>
                </a:lnTo>
                <a:lnTo>
                  <a:pt x="386089" y="349586"/>
                </a:lnTo>
                <a:lnTo>
                  <a:pt x="0" y="34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5247859" y="8908713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491480" y="2896177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89" y="0"/>
                </a:lnTo>
                <a:lnTo>
                  <a:pt x="386089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2482648" y="7205056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7066255" y="2896177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5533894" y="679113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4155396" y="5265318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6"/>
                </a:lnTo>
                <a:lnTo>
                  <a:pt x="0" y="34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751985" y="7693985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3910699" y="9594402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4F1E886E-FF14-1DC3-99A1-C0A1F123A655}"/>
              </a:ext>
            </a:extLst>
          </p:cNvPr>
          <p:cNvSpPr txBox="1"/>
          <p:nvPr/>
        </p:nvSpPr>
        <p:spPr>
          <a:xfrm>
            <a:off x="2754106" y="4723676"/>
            <a:ext cx="12779788" cy="2164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64"/>
              </a:lnSpc>
            </a:pPr>
            <a:r>
              <a:rPr lang="ko-KR" altLang="en-US" sz="18000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latin typeface="던파 비트비트체 v2" panose="02040503000000000000" pitchFamily="18" charset="-127"/>
                <a:ea typeface="던파 비트비트체 v2" panose="02040503000000000000" pitchFamily="18" charset="-127"/>
                <a:cs typeface="Dreaming Outloud Pro" panose="03050502040302030504" pitchFamily="66" charset="0"/>
              </a:rPr>
              <a:t>감사합니다</a:t>
            </a:r>
            <a:endParaRPr lang="en-US" sz="18000" dirty="0"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latin typeface="던파 비트비트체 v2" panose="02040503000000000000" pitchFamily="18" charset="-127"/>
              <a:ea typeface="던파 비트비트체 v2" panose="02040503000000000000" pitchFamily="18" charset="-127"/>
              <a:cs typeface="Dreaming Outloud Pro" panose="03050502040302030504" pitchFamily="66" charset="0"/>
            </a:endParaRPr>
          </a:p>
        </p:txBody>
      </p:sp>
      <p:sp>
        <p:nvSpPr>
          <p:cNvPr id="56" name="Freeform 4">
            <a:extLst>
              <a:ext uri="{FF2B5EF4-FFF2-40B4-BE49-F238E27FC236}">
                <a16:creationId xmlns:a16="http://schemas.microsoft.com/office/drawing/2014/main" id="{1CBF8BD3-0B47-EFFE-DF45-914A2071FAF8}"/>
              </a:ext>
            </a:extLst>
          </p:cNvPr>
          <p:cNvSpPr/>
          <p:nvPr/>
        </p:nvSpPr>
        <p:spPr>
          <a:xfrm rot="19921695">
            <a:off x="14468639" y="6255099"/>
            <a:ext cx="1111549" cy="1434405"/>
          </a:xfrm>
          <a:custGeom>
            <a:avLst/>
            <a:gdLst/>
            <a:ahLst/>
            <a:cxnLst/>
            <a:rect l="l" t="t" r="r" b="b"/>
            <a:pathLst>
              <a:path w="1111549" h="1434405">
                <a:moveTo>
                  <a:pt x="0" y="0"/>
                </a:moveTo>
                <a:lnTo>
                  <a:pt x="1111548" y="0"/>
                </a:lnTo>
                <a:lnTo>
                  <a:pt x="1111548" y="1434405"/>
                </a:lnTo>
                <a:lnTo>
                  <a:pt x="0" y="1434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57" name="그림 56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706D4284-BD05-581B-E856-8F0B0B9442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1736" y="8851626"/>
            <a:ext cx="918644" cy="918644"/>
          </a:xfrm>
          <a:prstGeom prst="rect">
            <a:avLst/>
          </a:prstGeom>
        </p:spPr>
      </p:pic>
      <p:pic>
        <p:nvPicPr>
          <p:cNvPr id="58" name="그림 57" descr="상징, 그래픽이(가) 표시된 사진&#10;&#10;자동 생성된 설명">
            <a:extLst>
              <a:ext uri="{FF2B5EF4-FFF2-40B4-BE49-F238E27FC236}">
                <a16:creationId xmlns:a16="http://schemas.microsoft.com/office/drawing/2014/main" id="{DC38CD71-BB18-D766-FE4D-9BBFBDC016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380" y="8851626"/>
            <a:ext cx="918644" cy="918644"/>
          </a:xfrm>
          <a:prstGeom prst="rect">
            <a:avLst/>
          </a:prstGeom>
        </p:spPr>
      </p:pic>
      <p:pic>
        <p:nvPicPr>
          <p:cNvPr id="59" name="그림 58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D23A7FB4-F81A-5CEB-D2EE-C97B6C705C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092" y="8851626"/>
            <a:ext cx="918644" cy="918644"/>
          </a:xfrm>
          <a:prstGeom prst="rect">
            <a:avLst/>
          </a:prstGeom>
        </p:spPr>
      </p:pic>
      <p:pic>
        <p:nvPicPr>
          <p:cNvPr id="60" name="그림 59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0ED736A0-EE9E-8C69-5C7D-95DCB3FAD1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448" y="8850552"/>
            <a:ext cx="918644" cy="918644"/>
          </a:xfrm>
          <a:prstGeom prst="rect">
            <a:avLst/>
          </a:prstGeom>
        </p:spPr>
      </p:pic>
      <p:pic>
        <p:nvPicPr>
          <p:cNvPr id="61" name="그림 6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B068783E-BDE6-4763-53A6-93C0881F2D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5804" y="8851626"/>
            <a:ext cx="918644" cy="918644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61342627-9767-B4A2-3BB6-B668E2AE4E7D}"/>
              </a:ext>
            </a:extLst>
          </p:cNvPr>
          <p:cNvGrpSpPr/>
          <p:nvPr/>
        </p:nvGrpSpPr>
        <p:grpSpPr>
          <a:xfrm>
            <a:off x="653572" y="685019"/>
            <a:ext cx="5193194" cy="1082952"/>
            <a:chOff x="623092" y="515654"/>
            <a:chExt cx="5193194" cy="1082952"/>
          </a:xfrm>
        </p:grpSpPr>
        <p:pic>
          <p:nvPicPr>
            <p:cNvPr id="63" name="그림 62" descr="폰트, 상징, 그래픽, 로고이(가) 표시된 사진&#10;&#10;자동 생성된 설명">
              <a:extLst>
                <a:ext uri="{FF2B5EF4-FFF2-40B4-BE49-F238E27FC236}">
                  <a16:creationId xmlns:a16="http://schemas.microsoft.com/office/drawing/2014/main" id="{ED0B3EE4-F896-CB12-9C29-458F10952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5396" y="515654"/>
              <a:ext cx="2450890" cy="1082952"/>
            </a:xfrm>
            <a:prstGeom prst="rect">
              <a:avLst/>
            </a:prstGeom>
          </p:spPr>
        </p:pic>
        <p:pic>
          <p:nvPicPr>
            <p:cNvPr id="64" name="그림 63" descr="상징, 폰트, 스크린샷, 그래픽이(가) 표시된 사진&#10;&#10;자동 생성된 설명">
              <a:extLst>
                <a:ext uri="{FF2B5EF4-FFF2-40B4-BE49-F238E27FC236}">
                  <a16:creationId xmlns:a16="http://schemas.microsoft.com/office/drawing/2014/main" id="{E478795B-B6EF-85B1-8E02-CFB8513E6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92" y="515654"/>
              <a:ext cx="2450892" cy="1082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4358D-BA84-7E88-4C63-F741FD5F0722}"/>
              </a:ext>
            </a:extLst>
          </p:cNvPr>
          <p:cNvSpPr txBox="1"/>
          <p:nvPr/>
        </p:nvSpPr>
        <p:spPr>
          <a:xfrm>
            <a:off x="1912852" y="3771900"/>
            <a:ext cx="9144000" cy="4824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1. </a:t>
            </a:r>
            <a:r>
              <a:rPr lang="ko-KR" altLang="en-US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개인별 준비 현황</a:t>
            </a:r>
            <a:endParaRPr lang="en-US" altLang="ko-KR" sz="4000" i="0" u="none" strike="noStrike" dirty="0">
              <a:solidFill>
                <a:srgbClr val="000000"/>
              </a:solidFill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2. </a:t>
            </a:r>
            <a:r>
              <a:rPr lang="ko-KR" altLang="en-US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개발 환경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3. </a:t>
            </a:r>
            <a:r>
              <a:rPr lang="ko-KR" altLang="en-US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연구 목적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4. </a:t>
            </a:r>
            <a:r>
              <a:rPr lang="ko-KR" altLang="en-US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게임 소개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4F838C-E016-9201-0FCD-0ADBC3D620A1}"/>
              </a:ext>
            </a:extLst>
          </p:cNvPr>
          <p:cNvSpPr txBox="1"/>
          <p:nvPr/>
        </p:nvSpPr>
        <p:spPr>
          <a:xfrm>
            <a:off x="9302692" y="3771900"/>
            <a:ext cx="7638966" cy="4824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5. </a:t>
            </a:r>
            <a:r>
              <a:rPr lang="ko-KR" altLang="en-US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게임 방법</a:t>
            </a:r>
            <a:endParaRPr lang="en-US" altLang="ko-KR" sz="4000" i="0" u="none" strike="noStrike" dirty="0">
              <a:solidFill>
                <a:srgbClr val="000000"/>
              </a:solidFill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6. </a:t>
            </a:r>
            <a:r>
              <a:rPr lang="ko-KR" altLang="en-US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중점연구분야 및 기술적요소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7. </a:t>
            </a:r>
            <a:r>
              <a:rPr lang="ko-KR" altLang="en-US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타 게임과의 차별성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8. </a:t>
            </a:r>
            <a:r>
              <a:rPr lang="ko-KR" altLang="en-US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개발 일정 및 역할 분담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A59BFD-4A6A-608C-2E45-2FCA9195A6FB}"/>
              </a:ext>
            </a:extLst>
          </p:cNvPr>
          <p:cNvSpPr txBox="1"/>
          <p:nvPr/>
        </p:nvSpPr>
        <p:spPr>
          <a:xfrm>
            <a:off x="990600" y="1323878"/>
            <a:ext cx="266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목차</a:t>
            </a:r>
          </a:p>
        </p:txBody>
      </p:sp>
      <p:pic>
        <p:nvPicPr>
          <p:cNvPr id="59" name="그림 58" descr="블랙, 어둠이(가) 표시된 사진&#10;&#10;자동 생성된 설명">
            <a:extLst>
              <a:ext uri="{FF2B5EF4-FFF2-40B4-BE49-F238E27FC236}">
                <a16:creationId xmlns:a16="http://schemas.microsoft.com/office/drawing/2014/main" id="{5B8F5AD9-1458-5519-0118-199FCEC5EA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60" name="그림 59" descr="블랙, 어둠이(가) 표시된 사진&#10;&#10;자동 생성된 설명">
            <a:extLst>
              <a:ext uri="{FF2B5EF4-FFF2-40B4-BE49-F238E27FC236}">
                <a16:creationId xmlns:a16="http://schemas.microsoft.com/office/drawing/2014/main" id="{D438688A-C184-226D-D50B-E84D934213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pic>
        <p:nvPicPr>
          <p:cNvPr id="61" name="그림 60" descr="블랙, 어둠이(가) 표시된 사진&#10;&#10;자동 생성된 설명">
            <a:extLst>
              <a:ext uri="{FF2B5EF4-FFF2-40B4-BE49-F238E27FC236}">
                <a16:creationId xmlns:a16="http://schemas.microsoft.com/office/drawing/2014/main" id="{E3DC4987-5277-6139-90DF-F9DC5BD547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62" name="그림 61" descr="블랙, 어둠이(가) 표시된 사진&#10;&#10;자동 생성된 설명">
            <a:extLst>
              <a:ext uri="{FF2B5EF4-FFF2-40B4-BE49-F238E27FC236}">
                <a16:creationId xmlns:a16="http://schemas.microsoft.com/office/drawing/2014/main" id="{BD90BD87-51D8-37B5-9694-47F4938CB3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D957ECC8-6C25-D0E7-9671-3E9004398BD1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36A9672-6EEC-2CD5-A6AF-703AECA4BFED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05930D-FC3F-7923-99F2-C7F96D5A4E2F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B2962A9-B679-A808-28D5-C4F0636FEB98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3AEE7DC-CFB1-8B03-12FA-D31AA9E0DD47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C707658-45A4-7026-810A-BA2E5D302D40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E8A604C-760A-A7F6-5C49-CA3DD1ECA594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B015B40-D329-10FE-3C0F-745418F9C416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33AC310-C5A7-7078-DE8B-6C3D9FC3FEEC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C1F66D9-A0D4-B4DE-0801-46C7D9728C7A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418B4F6-A1FA-45B7-3AA7-F6C23587B4F2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305A6C-0571-085D-1068-BE8D0E777783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279D21-CD73-2A77-DD88-42B9B2AAD372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38486FC-A137-7C18-B4AD-8D18E39321EB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308B33-F74A-5177-B282-F27F20DC7664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4130801-8F2C-4921-1CCE-BBD6E214E870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AB0DB7C-D790-3C4B-B149-44EAD04C4581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B8437A5-1B78-E941-E496-FE87D9ADA278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B8AD441-7882-1555-8078-0A2C8B07115D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F218DD1-EBC3-09FD-4424-CF9F076D0D9D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2209E91-78E0-2CC8-27E0-45D7FCFA94B3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BA400EF-06D5-9E9F-415D-26288FA78476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0BDC03C-125C-5B98-0C5C-9E8DE7052B2B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B938031-5C32-3A17-5668-60684F7A0F12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1B67B3C-A04D-101F-FE30-1EBA41D17321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47BF161-DD2D-D98B-C232-2A9138474D67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125C293-7DF2-7F77-38CC-6134274EF24D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824684-A4A6-538C-44D5-712B4E98E047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BEE1EB9-494B-2D9F-6069-865788BBC04A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A67A704-B448-3EBC-7635-D8EE91A07EE6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9CAC7A6-D5AF-E252-8A36-46D93BFDECDA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D7AA202-D8F3-D0F7-66F7-F54B0F197CB9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71" name="그림 7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A7977148-91CD-0D52-960F-08F59B918E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50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74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0EE4DD01-4D66-DE52-D552-6B6D9699EA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CEDA363B-18D8-1349-D5C6-E1FADEE10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595689"/>
              </p:ext>
            </p:extLst>
          </p:nvPr>
        </p:nvGraphicFramePr>
        <p:xfrm>
          <a:off x="696356" y="4457700"/>
          <a:ext cx="16895288" cy="4411296"/>
        </p:xfrm>
        <a:graphic>
          <a:graphicData uri="http://schemas.openxmlformats.org/drawingml/2006/table">
            <a:tbl>
              <a:tblPr/>
              <a:tblGrid>
                <a:gridCol w="2626879">
                  <a:extLst>
                    <a:ext uri="{9D8B030D-6E8A-4147-A177-3AD203B41FA5}">
                      <a16:colId xmlns:a16="http://schemas.microsoft.com/office/drawing/2014/main" val="797345268"/>
                    </a:ext>
                  </a:extLst>
                </a:gridCol>
                <a:gridCol w="3545571">
                  <a:extLst>
                    <a:ext uri="{9D8B030D-6E8A-4147-A177-3AD203B41FA5}">
                      <a16:colId xmlns:a16="http://schemas.microsoft.com/office/drawing/2014/main" val="3613050933"/>
                    </a:ext>
                  </a:extLst>
                </a:gridCol>
                <a:gridCol w="10722838">
                  <a:extLst>
                    <a:ext uri="{9D8B030D-6E8A-4147-A177-3AD203B41FA5}">
                      <a16:colId xmlns:a16="http://schemas.microsoft.com/office/drawing/2014/main" val="3025836244"/>
                    </a:ext>
                  </a:extLst>
                </a:gridCol>
              </a:tblGrid>
              <a:tr h="64317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이름</a:t>
                      </a:r>
                      <a:endParaRPr lang="ko-KR" altLang="en-US" sz="3000" b="0" dirty="0">
                        <a:solidFill>
                          <a:schemeClr val="bg1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역할</a:t>
                      </a:r>
                      <a:endParaRPr lang="ko-KR" altLang="en-US" sz="3000" b="0" dirty="0">
                        <a:solidFill>
                          <a:schemeClr val="bg1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수강과목</a:t>
                      </a:r>
                      <a:endParaRPr lang="ko-KR" altLang="en-US" sz="3000" b="0" dirty="0">
                        <a:solidFill>
                          <a:schemeClr val="bg1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311351"/>
                  </a:ext>
                </a:extLst>
              </a:tr>
              <a:tr h="125604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오다은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클라이언트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C, C++, STL, </a:t>
                      </a: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게임수학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, </a:t>
                      </a: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컴퓨터 그래픽스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, 3D</a:t>
                      </a: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게임프로그래밍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1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52554"/>
                  </a:ext>
                </a:extLst>
              </a:tr>
              <a:tr h="125604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김규희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클라이언트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C, STL, </a:t>
                      </a: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게임수학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, </a:t>
                      </a: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컴퓨터 그래픽스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, 3D</a:t>
                      </a: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애니메이션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1 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263901"/>
                  </a:ext>
                </a:extLst>
              </a:tr>
              <a:tr h="125604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강은혁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서버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C, C++, STL, </a:t>
                      </a: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게임수학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, </a:t>
                      </a: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컴퓨터 그래픽스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, 3D</a:t>
                      </a: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게임 프로그래밍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1, 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네트워크게임 프로그래밍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916258"/>
                  </a:ext>
                </a:extLst>
              </a:tr>
            </a:tbl>
          </a:graphicData>
        </a:graphic>
      </p:graphicFrame>
      <p:sp>
        <p:nvSpPr>
          <p:cNvPr id="53" name="Rectangle 1">
            <a:extLst>
              <a:ext uri="{FF2B5EF4-FFF2-40B4-BE49-F238E27FC236}">
                <a16:creationId xmlns:a16="http://schemas.microsoft.com/office/drawing/2014/main" id="{649E4B02-633B-0B14-8BC4-FA7DB7E86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296669"/>
            <a:ext cx="8229599" cy="456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C4DEB0-3719-8D8C-748B-25463C2B5913}"/>
              </a:ext>
            </a:extLst>
          </p:cNvPr>
          <p:cNvSpPr txBox="1"/>
          <p:nvPr/>
        </p:nvSpPr>
        <p:spPr>
          <a:xfrm>
            <a:off x="990600" y="1323878"/>
            <a:ext cx="8765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1.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개인별 준비 현황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EF69F5B-D5F2-EAE8-4D1F-5AB165134D2A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0CA9E2F-E24B-B6BD-3FD2-D3D72AB47696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3C7288-540B-539F-1305-8038F10C2BE8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580C11E-AE70-2FEA-8FA7-5AD6EBA00E8E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8B579F-CE37-BFF5-E84F-4F86C68A8A51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D807104-23FD-1170-BD38-97876EA1865A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7A9B5D2-9229-9721-8145-0A2C55055014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99DC889-ABF6-AA5F-87A4-0B48170B2B7E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04A07DC-7422-7197-B2D3-194872FDE055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7A739EF-ADE4-C5CE-0CC2-FF037C5D08B2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1BB319D-B528-B138-F263-9E2FCF870614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14D41CB-3471-FCB7-1B27-0A5660F6F093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0339E06-9ACA-00C8-781D-E892A112737D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581FAA9-E94E-BE52-5BBD-9623413B782D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3002FF0-F378-5640-C9A9-9956F797B2DC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98F22B7-2D25-132F-82F1-A2D93CB73DB9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D26BF9-FF2B-902A-7F09-48727E39BBB9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181E574-1A51-C631-72A3-3898547806E7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00BA4F3-9EF5-21A7-FD35-536E0931126F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9F0E93D-998F-94D4-72C8-F3F25912CFE9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3FF5A6C-6720-85ED-DAE8-749C35127480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11A1105-1A08-9179-D6BB-A6EB9E89066A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4F90CB3-449B-1B42-85BA-BCE99C7181A4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847BDA4-ECE7-2540-3C7A-B24349BE91E7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F98AA0B-3EF4-DFCE-B683-1DDFA1B99435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7F8C2F2-2954-7C1F-3814-572B64DD2788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1D37E29-C1AA-F57F-EFEE-81F2F5AD04AA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0BE16E9-615E-2F98-FE7B-BD25FA5E9CA4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60FF11C-A497-0418-9396-EB79B7E2E341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EAFBC0C-EFA2-AA18-E18E-FAF0B154A95D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7C2C4F5-DDD0-B80F-5E95-3D6B23E2AEFB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D5653AA-09F8-733D-ADD0-30B101094067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70" name="그림 69" descr="블랙, 어둠이(가) 표시된 사진&#10;&#10;자동 생성된 설명">
            <a:extLst>
              <a:ext uri="{FF2B5EF4-FFF2-40B4-BE49-F238E27FC236}">
                <a16:creationId xmlns:a16="http://schemas.microsoft.com/office/drawing/2014/main" id="{7A39D854-8216-5A8B-DA36-E2CE4ED42F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pic>
        <p:nvPicPr>
          <p:cNvPr id="71" name="그림 70" descr="블랙, 어둠이(가) 표시된 사진&#10;&#10;자동 생성된 설명">
            <a:extLst>
              <a:ext uri="{FF2B5EF4-FFF2-40B4-BE49-F238E27FC236}">
                <a16:creationId xmlns:a16="http://schemas.microsoft.com/office/drawing/2014/main" id="{346D1A80-4247-D71A-7317-038EF00FB4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72" name="그림 71" descr="블랙, 어둠이(가) 표시된 사진&#10;&#10;자동 생성된 설명">
            <a:extLst>
              <a:ext uri="{FF2B5EF4-FFF2-40B4-BE49-F238E27FC236}">
                <a16:creationId xmlns:a16="http://schemas.microsoft.com/office/drawing/2014/main" id="{E27EC416-1AF9-4E95-7898-6D08C494D5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76" name="그림 75" descr="상징, 그래픽이(가) 표시된 사진&#10;&#10;자동 생성된 설명">
            <a:extLst>
              <a:ext uri="{FF2B5EF4-FFF2-40B4-BE49-F238E27FC236}">
                <a16:creationId xmlns:a16="http://schemas.microsoft.com/office/drawing/2014/main" id="{AE403F73-6DA6-4365-2EA8-8159EF2BC0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A1DE1230-7134-9D52-9DDB-E5D7333EA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126" y="4262370"/>
            <a:ext cx="2964928" cy="296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879987B-F601-32C8-3F3D-9D5E03D4E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536" y="4210788"/>
            <a:ext cx="2964928" cy="296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EA1227CA-BFF1-6E59-0A7C-48B689C6A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44"/>
          <a:stretch/>
        </p:blipFill>
        <p:spPr bwMode="auto">
          <a:xfrm>
            <a:off x="12088363" y="4262370"/>
            <a:ext cx="3780283" cy="296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20D41EE6-4CE4-80FF-65DF-CC1E8A68B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088" y="7455174"/>
            <a:ext cx="5428448" cy="175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1FB5C9F-9F9E-36AB-8ECC-DD67C34FA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946" y="7818060"/>
            <a:ext cx="5428447" cy="114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260E94CC-55A3-E03A-E162-157D0B5790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C5119D-174A-B74B-F318-D1C1F2E47CB5}"/>
              </a:ext>
            </a:extLst>
          </p:cNvPr>
          <p:cNvSpPr txBox="1"/>
          <p:nvPr/>
        </p:nvSpPr>
        <p:spPr>
          <a:xfrm>
            <a:off x="990600" y="1323878"/>
            <a:ext cx="8765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2.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개발 환경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7C1EC7-D373-4520-C5C2-8614EAA11D44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9E6C6F-830A-CD33-75DF-9E0EE02F4675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16D83D8-152E-93AB-8772-40337CF55C63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97C7ED-0463-CC79-581C-9BA1DA8A0172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5FE93CD-C48A-D849-F718-BCDEC1F4AD7B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D7628B-EAE2-962E-290A-469954484843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8D4F62C-0AA6-05FE-320E-C14C70552653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5DFF563-9FBD-3423-B30C-04EC8C207EE3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8DBB0F-009D-1D10-E99D-CEDC4FFC4459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D9D12C9-4F1E-9C8C-69F0-9F8C4E4107F6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AF2D01-F8F3-5982-70A2-ADB94CF60ECA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501907C-E350-B73B-A5A5-57EB56CD083F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1C408F-48EE-F27B-3702-4B1F6176FF83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FE9CA8-F603-581F-C3EC-5F9C71F13B08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DB191F0-ACB7-1A6E-471A-A654986325F0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EB8D386-B862-6516-FE5F-CF62B29052BC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9A6419F-D64F-8303-9BC5-C0C89EC5CF9B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AD97CFD-E8A1-0A74-239E-4DE120F3D885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EA5A03A-0072-B308-B41C-DCD2F8B78D47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EA2C0AD-BCC4-921A-2A95-B3FE289EDC69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EA245C9-9EBE-EE22-8B32-3CAF04B80496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ECB8182-D86B-4F8B-BE5A-80DDEDAFF999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F0E5ECE-A4E3-697F-212D-BE11753E461E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6146649-8B94-568C-A656-2DD24529D6CE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C7BC4AC-F71D-94E1-23AB-4D40D23A329A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622445C-8131-56BA-F823-2D59D801B086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9D4FA75-5423-40C3-EF05-9D027D75A912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2143A0-BFEB-BDFE-93B3-E19391A11490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AF5B089-18C8-CC4C-CFEF-958F34BEF677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A6DD603-C829-4431-01D2-A47D8F14F09E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0539FF0-CACE-099B-761F-795BE2690A35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F72CA8F-DBF5-64C6-CBD9-BD56E3F519A0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39" name="그림 38" descr="블랙, 어둠이(가) 표시된 사진&#10;&#10;자동 생성된 설명">
            <a:extLst>
              <a:ext uri="{FF2B5EF4-FFF2-40B4-BE49-F238E27FC236}">
                <a16:creationId xmlns:a16="http://schemas.microsoft.com/office/drawing/2014/main" id="{B842F668-A68F-D340-7E2C-BBF91E0325F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pic>
        <p:nvPicPr>
          <p:cNvPr id="40" name="그림 39" descr="블랙, 어둠이(가) 표시된 사진&#10;&#10;자동 생성된 설명">
            <a:extLst>
              <a:ext uri="{FF2B5EF4-FFF2-40B4-BE49-F238E27FC236}">
                <a16:creationId xmlns:a16="http://schemas.microsoft.com/office/drawing/2014/main" id="{0BCE6725-326A-3F0E-CF68-5A8490E60AD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41" name="그림 40" descr="블랙, 어둠이(가) 표시된 사진&#10;&#10;자동 생성된 설명">
            <a:extLst>
              <a:ext uri="{FF2B5EF4-FFF2-40B4-BE49-F238E27FC236}">
                <a16:creationId xmlns:a16="http://schemas.microsoft.com/office/drawing/2014/main" id="{8EBC3F50-8C9A-B2F1-2DF6-A92B60294D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43" name="그림 4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F0DFCDBE-AB82-485E-A801-29B452E8A4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44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200FB6-D6E4-E38D-75AD-8DEE4AF12E95}"/>
              </a:ext>
            </a:extLst>
          </p:cNvPr>
          <p:cNvSpPr txBox="1"/>
          <p:nvPr/>
        </p:nvSpPr>
        <p:spPr>
          <a:xfrm>
            <a:off x="1022555" y="4076700"/>
            <a:ext cx="15604249" cy="4527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 fontAlgn="base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블록으로 구성된 맵 안에서 포탈을 파괴하고 방어하는 블록 슈팅게임</a:t>
            </a:r>
            <a:endParaRPr lang="en-US" altLang="ko-KR" sz="3000" b="1" i="0" u="none" strike="noStrike" dirty="0">
              <a:solidFill>
                <a:srgbClr val="000000"/>
              </a:solidFill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457200" indent="-457200" fontAlgn="base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3000" b="1" dirty="0" err="1">
                <a:solidFill>
                  <a:srgbClr val="0000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언리얼</a:t>
            </a:r>
            <a:r>
              <a:rPr lang="ko-KR" altLang="en-US" sz="3000" b="1" dirty="0">
                <a:solidFill>
                  <a:srgbClr val="0000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엔진에서 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C++ 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프로그래밍을 </a:t>
            </a:r>
            <a:r>
              <a:rPr lang="ko-KR" altLang="en-US" sz="3000" b="1" dirty="0">
                <a:solidFill>
                  <a:srgbClr val="0000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사용한 구현으로 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게임 제작 이해도와 게임 제작 능력 향상</a:t>
            </a:r>
          </a:p>
          <a:p>
            <a:pPr marL="457200" indent="-457200" rtl="0" fontAlgn="base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IOCP 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서버 관련 이해도 향상</a:t>
            </a:r>
          </a:p>
          <a:p>
            <a:pPr marL="457200" indent="-457200" rtl="0" fontAlgn="base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Git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을 이용해 협업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소통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 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능력 및 프로젝트 관리 능력 향상</a:t>
            </a:r>
          </a:p>
        </p:txBody>
      </p:sp>
      <p:pic>
        <p:nvPicPr>
          <p:cNvPr id="3" name="그림 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8D86F2E0-A36A-E803-6218-D83B3FB090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D2F330-85D8-5FCB-7C5B-CB293139D9DE}"/>
              </a:ext>
            </a:extLst>
          </p:cNvPr>
          <p:cNvSpPr txBox="1"/>
          <p:nvPr/>
        </p:nvSpPr>
        <p:spPr>
          <a:xfrm>
            <a:off x="990600" y="1323878"/>
            <a:ext cx="8765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3.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연구 목적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8F8EEB8-A980-A781-7B7B-84BCF917B80B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81A7784-92B4-F02B-5153-EFC7DE938560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392F80-5157-BBB7-2939-FF28CA4F9246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ECF77A3-9455-E8C2-587D-0094CB668451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7D7DF44-85EF-973E-8C92-3F31C68128BC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DEEBFB8-6D2D-3801-A429-7047767EDA23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ECBF39D-6CF4-7661-0A36-1317D74E95A1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0279F4-009E-4489-A9F6-E7C9322F7248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C2CBEA9-95B8-CE89-700F-646D7438C913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2CAFA70-9051-20ED-FCF1-7CC7F7B862E5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99B01E8-69BD-E7B4-B2A7-222D650BB9E4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046F780-4D4C-D766-2802-C448C51FBC98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D6C4293-2C08-D38D-30F4-97A681178A78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929D3DB-31B1-9260-734D-929457872939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64BC3E3-051E-E7C2-52FA-F50BBF4099B2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328EA4E-EB9B-62F8-A1B5-BED990399630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A0F2696-6E54-5578-FC1C-DFC698BF4254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9AB383D-7D7F-1C66-7C84-9188B70F6AF4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7B3DB97-5F00-C3A3-5D1A-628BE208ED9D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95B28E0-5C09-E0A5-862F-F606BF474049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0875663-8A60-6835-7984-1E1FCCA88F28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611460E-29FF-3C3A-8FDA-A16F24E9B4F4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2B946B0-5FAD-A739-FCFD-EF9710FA9803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98D3EEE-FD74-CA88-303D-EF9BDA008D62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A33433B-3484-3B39-9CD2-E80BA3CF3DA4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AFA8C4D-D0D1-A47D-2BBA-A4401B7DEFB1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1D4A44F-DFAB-B2FE-A13A-38ED335B6732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5AD9620-7697-AFB8-8CA1-A3E78941E95F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A8017DC-57A2-BF4F-AA49-970B950EF64E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0FC67F3-A3B9-ED94-4565-8EC03FB06F9E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3F0AF17-8FD3-6D76-0176-C8EC90C6DEC0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DE4A164-3C83-8151-B751-D61E40D52752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40" name="그림 39" descr="블랙, 어둠이(가) 표시된 사진&#10;&#10;자동 생성된 설명">
            <a:extLst>
              <a:ext uri="{FF2B5EF4-FFF2-40B4-BE49-F238E27FC236}">
                <a16:creationId xmlns:a16="http://schemas.microsoft.com/office/drawing/2014/main" id="{7D85FD78-177F-9BDA-289E-AB9F306A04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41" name="그림 40" descr="블랙, 어둠이(가) 표시된 사진&#10;&#10;자동 생성된 설명">
            <a:extLst>
              <a:ext uri="{FF2B5EF4-FFF2-40B4-BE49-F238E27FC236}">
                <a16:creationId xmlns:a16="http://schemas.microsoft.com/office/drawing/2014/main" id="{C219BC0F-6BEF-E755-A5BA-94DB536A7E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42" name="그림 41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0768DF9C-10B2-49A5-5DFA-7C554E9538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43" name="그림 42" descr="상징, 그래픽이(가) 표시된 사진&#10;&#10;자동 생성된 설명">
            <a:extLst>
              <a:ext uri="{FF2B5EF4-FFF2-40B4-BE49-F238E27FC236}">
                <a16:creationId xmlns:a16="http://schemas.microsoft.com/office/drawing/2014/main" id="{FD7AB541-1013-7EB9-91A4-4620A8A655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48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200FB6-D6E4-E38D-75AD-8DEE4AF12E95}"/>
              </a:ext>
            </a:extLst>
          </p:cNvPr>
          <p:cNvSpPr txBox="1"/>
          <p:nvPr/>
        </p:nvSpPr>
        <p:spPr>
          <a:xfrm>
            <a:off x="1699330" y="5445771"/>
            <a:ext cx="8270557" cy="1959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</a:pP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맵 전체가 정육면체 형태의 ‘</a:t>
            </a:r>
            <a:r>
              <a:rPr lang="ko-KR" altLang="en-US" sz="3000" b="1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블럭’으로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이루어짐</a:t>
            </a:r>
            <a:endParaRPr lang="ko-KR" altLang="en-US" sz="3000" b="1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</a:pPr>
            <a:r>
              <a:rPr lang="ko-KR" altLang="en-US" sz="3000" b="1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블럭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한 칸의 길이는 게임 월드 내에서의 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1M</a:t>
            </a:r>
            <a:endParaRPr lang="ko-KR" altLang="en-US" sz="3000" b="1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3" name="그림 2" descr="상자, 디자인이(가) 표시된 사진&#10;&#10;자동 생성된 설명">
            <a:extLst>
              <a:ext uri="{FF2B5EF4-FFF2-40B4-BE49-F238E27FC236}">
                <a16:creationId xmlns:a16="http://schemas.microsoft.com/office/drawing/2014/main" id="{1D5E8FCE-346F-F2DB-E212-4092406CD1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91413" y="4305300"/>
            <a:ext cx="5077597" cy="4760246"/>
          </a:xfrm>
          <a:prstGeom prst="rect">
            <a:avLst/>
          </a:prstGeom>
        </p:spPr>
      </p:pic>
      <p:pic>
        <p:nvPicPr>
          <p:cNvPr id="5" name="그림 4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20CFE7E0-2808-DDE0-C00F-5569F1C8B9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8C30DF-D1CB-41AE-738E-1C1B1CC679D1}"/>
              </a:ext>
            </a:extLst>
          </p:cNvPr>
          <p:cNvSpPr txBox="1"/>
          <p:nvPr/>
        </p:nvSpPr>
        <p:spPr>
          <a:xfrm>
            <a:off x="990600" y="1323878"/>
            <a:ext cx="8765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4.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게임 소개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C1E6DAF-E1A1-095B-18B0-992688EF1414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28BA797-F7C1-283F-2CD7-A7C2B5C7497F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B8D84CB-AE95-2071-489A-2A7AE45914D7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FFABBF8-B363-78FF-3041-4C7F48F40A51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A95483-1D5D-00BC-CFE7-4CBDF3F65E8A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7333317-C73C-22B0-0154-28B8DCC02311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C8CA6C4-E3D0-9EC0-EB91-048ED2E52520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57F9F95-C552-CC74-1508-1CE5FF1FDBF2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3E29534-B2A4-5F3B-03FE-B8A10DEED0A9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E7B539C-B2EE-28DB-8E9D-48A0C92B82BB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3F78F0F-87C7-6A02-7687-4A5238DF867F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128445B-9C28-4920-F54B-AE80EA044918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A5B03E-4C12-B885-9BDC-705D5FE73C39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73065AD-E93D-B951-878A-0A3552DC336F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677050-780E-F39A-76DC-D4A5388D85FF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70EFF77-E622-346F-F192-761ACCDE3D24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B31BB67-F68B-9A92-3971-4FBBB0A98441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B71387-BA1E-8E68-0481-584C3E14F5FD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195D8DD-602D-7B98-B510-89EB41895082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A5E79F8-44B1-F6C4-F868-53F8F5E9F974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CF683B0-AEB3-8ABB-8A15-7E0C3AFB7968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667E62C-FD45-A486-4236-7AEE0FA9659B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265977B-3BCF-7F0A-2AB0-C243C1B1C149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920FC8A-CA95-B691-6125-54D7BE37291D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AB21FD4-C9FF-2488-BA3E-267874289C53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66C8DC2-20E7-F7D5-6F73-4268E316CEBB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058C9C2-6D9C-2B03-9CA3-8027F3803158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AE36DE-60B7-9792-BC61-7BCC41C3EB03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9A695EA-AC71-5EBE-EE53-A9E73A18339F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6DABF44-56BC-4E6F-D80C-1B2C06BD5A83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397FBCF-5865-5277-2B5E-1D9B44A4DBC2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AE812E4-E27E-A181-2A09-F05E9FCEDCD0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40" name="그림 39" descr="블랙, 어둠이(가) 표시된 사진&#10;&#10;자동 생성된 설명">
            <a:extLst>
              <a:ext uri="{FF2B5EF4-FFF2-40B4-BE49-F238E27FC236}">
                <a16:creationId xmlns:a16="http://schemas.microsoft.com/office/drawing/2014/main" id="{C6B59023-D826-2A7A-4D17-9135B72480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41" name="그림 40" descr="블랙, 어둠이(가) 표시된 사진&#10;&#10;자동 생성된 설명">
            <a:extLst>
              <a:ext uri="{FF2B5EF4-FFF2-40B4-BE49-F238E27FC236}">
                <a16:creationId xmlns:a16="http://schemas.microsoft.com/office/drawing/2014/main" id="{1CA2D6CE-AB5F-45A9-4C74-8732F5134C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42" name="그림 41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001D066F-2C3F-79B8-BC52-EA699D0AC5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44" name="그림 43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DA58FCA2-F1D9-3D52-B25B-B2ADC5DCDF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39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200FB6-D6E4-E38D-75AD-8DEE4AF12E95}"/>
              </a:ext>
            </a:extLst>
          </p:cNvPr>
          <p:cNvSpPr txBox="1"/>
          <p:nvPr/>
        </p:nvSpPr>
        <p:spPr>
          <a:xfrm>
            <a:off x="990600" y="3771738"/>
            <a:ext cx="11049000" cy="5302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</a:pP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플레이어는 </a:t>
            </a:r>
            <a:r>
              <a:rPr lang="ko-KR" altLang="en-US" sz="2400" i="0" u="none" strike="noStrike" dirty="0"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개인</a:t>
            </a:r>
            <a:r>
              <a:rPr lang="ko-KR" altLang="en-US" sz="2400" i="0" u="none" strike="noStrike" dirty="0">
                <a:solidFill>
                  <a:srgbClr val="FE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섬</a:t>
            </a: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에서 시작 </a:t>
            </a:r>
            <a:r>
              <a:rPr lang="en-US" altLang="ko-KR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한 게임에 </a:t>
            </a:r>
            <a:r>
              <a:rPr lang="en-US" altLang="ko-KR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2~4</a:t>
            </a: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명</a:t>
            </a:r>
            <a:r>
              <a:rPr lang="en-US" altLang="ko-KR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</a:t>
            </a:r>
            <a:endParaRPr lang="ko-KR" altLang="en-US" sz="240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</a:pP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개인 섬에 개인 </a:t>
            </a:r>
            <a:r>
              <a:rPr lang="ko-KR" altLang="en-US" sz="2400" i="0" u="none" strike="noStrike" dirty="0">
                <a:solidFill>
                  <a:srgbClr val="FE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포탈</a:t>
            </a: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이 존재하며</a:t>
            </a:r>
            <a:b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포탈이 파괴되기 전까지는 플레이어가 사망해도 본인의 섬에서 </a:t>
            </a:r>
            <a:r>
              <a:rPr lang="ko-KR" altLang="en-US" sz="2400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리스폰됨</a:t>
            </a:r>
            <a:b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en-US" altLang="ko-KR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포탈이 파괴되면 사망 시 게임 오버</a:t>
            </a:r>
            <a:r>
              <a:rPr lang="en-US" altLang="ko-KR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</a:t>
            </a:r>
            <a:endParaRPr lang="ko-KR" altLang="en-US" sz="240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</a:pPr>
            <a:r>
              <a:rPr lang="ko-KR" altLang="en-US" sz="4400" dirty="0">
                <a:solidFill>
                  <a:srgbClr val="000000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다른 플레이어의 포탈을 파괴하자</a:t>
            </a:r>
            <a:r>
              <a:rPr lang="en-US" altLang="ko-KR" sz="4400" dirty="0">
                <a:solidFill>
                  <a:srgbClr val="000000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!</a:t>
            </a:r>
            <a:endParaRPr lang="en-US" altLang="ko-KR" sz="4400" i="0" u="none" strike="noStrike" dirty="0">
              <a:solidFill>
                <a:srgbClr val="000000"/>
              </a:solidFill>
              <a:effectLst/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</a:pP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특정 위치에 </a:t>
            </a:r>
            <a:r>
              <a:rPr lang="ko-KR" altLang="en-US" sz="2400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스폰되는</a:t>
            </a: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ko-KR" altLang="en-US" sz="2400" i="0" u="none" strike="noStrike" dirty="0">
                <a:solidFill>
                  <a:srgbClr val="FE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자원</a:t>
            </a: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을 획득하여 개인 섬 내의 상점에서 사용 가능</a:t>
            </a:r>
            <a:endParaRPr lang="ko-KR" altLang="en-US" sz="240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블럭을</a:t>
            </a: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통해 커스텀 지형을 생성하여 다양한 전략 수립</a:t>
            </a:r>
            <a:endParaRPr lang="ko-KR" altLang="en-US" sz="240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3D10AE6-A196-8623-52AD-4FD3C9701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4432" y="4470900"/>
            <a:ext cx="6217935" cy="417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4C29D101-15AA-BCCF-D5A9-42D8E02AE5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A2E434-D632-EFEB-7422-9E229D406456}"/>
              </a:ext>
            </a:extLst>
          </p:cNvPr>
          <p:cNvSpPr txBox="1"/>
          <p:nvPr/>
        </p:nvSpPr>
        <p:spPr>
          <a:xfrm>
            <a:off x="990600" y="1323878"/>
            <a:ext cx="8765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4.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게임 소개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97C5A6-1A8E-F083-8421-2BC41E3C5BCA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E690D7-E857-2E31-E891-8C0A9FFDAFC6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AD988EF-FE2C-516B-C365-7FA68A3A0ABA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01AFFAE-E8B1-7849-E48D-4CB8049664CF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469CC36-B9CF-15EC-7DD0-FA65CAF7B2DD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13EC4E1-A429-6C56-E1F0-8CC688FCA271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314C99A-754B-C2E1-FF02-C2843369A3DC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A9204A0-F21F-1ADB-408F-317ECBE9329B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78BEFA0-1D4C-E642-D4DF-393FA9D1E139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4F2F3E4-8F42-6646-9D40-3C9530678F1F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ED5A2D8-422D-CBDF-EE47-53CE4511B789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5C9F4B4-9727-F411-A062-86300C288A1D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05544AC-763D-16E3-D509-32C381AB26F9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6895FB3-AB1F-81D6-1DBA-EF15C3C853E0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C114EF7-9FD5-5255-9B55-E94DFE03206A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D487BAA-8A86-82EE-00A6-CF8D77E05143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F001C3B-EE53-ADEE-3D1C-36163CA2A175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5B3E921-0158-F8DF-12E3-29D23FBF9D39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5211091-8EE4-4C66-B57F-081F23EB9601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E55813D-C51E-4158-826F-C836E1B72D3B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27452E8-90F7-CEF7-E8D8-EAE9CB3B0BE4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9679193-FEB0-6A9F-8891-746EE06AA7AD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77E2DC3-B3B0-A585-C2EA-3F085E8BB44A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634DA55-013F-60B3-D764-D071B8878BA1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FC4EF5E-6F01-8FAD-0886-A1D69497D19D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E62EA15-2BE5-94F5-6612-AF0B5A713DEC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1FDE215-0A3C-F71A-C5F7-AFA542C4D4D2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CA156D2-D82E-21E9-4D24-43A80C4DC2A0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B848275-3BD7-A8DD-A761-81CDAF16298B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09F7B01-C306-D559-2213-011C55AEA290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0305B9F-B04D-E318-C4D6-AC919779E29B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569006E-0465-0FDC-B96D-0CC4FB6EBDBE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39" name="그림 38" descr="블랙, 어둠이(가) 표시된 사진&#10;&#10;자동 생성된 설명">
            <a:extLst>
              <a:ext uri="{FF2B5EF4-FFF2-40B4-BE49-F238E27FC236}">
                <a16:creationId xmlns:a16="http://schemas.microsoft.com/office/drawing/2014/main" id="{6ADE9D53-F8B6-F4A1-41E3-9F24C542F5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40" name="그림 39" descr="블랙, 어둠이(가) 표시된 사진&#10;&#10;자동 생성된 설명">
            <a:extLst>
              <a:ext uri="{FF2B5EF4-FFF2-40B4-BE49-F238E27FC236}">
                <a16:creationId xmlns:a16="http://schemas.microsoft.com/office/drawing/2014/main" id="{CFAC9465-10B0-70A5-FF04-61F981748B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41" name="그림 4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85A921DF-D1CA-090F-7B4F-80DA1B89B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42" name="그림 41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8053FF87-BB98-1ABB-E349-1273950218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pic>
        <p:nvPicPr>
          <p:cNvPr id="44" name="그림 43" descr="다채로움, 원, 예술이(가) 표시된 사진">
            <a:extLst>
              <a:ext uri="{FF2B5EF4-FFF2-40B4-BE49-F238E27FC236}">
                <a16:creationId xmlns:a16="http://schemas.microsoft.com/office/drawing/2014/main" id="{756C101A-8BF3-CB22-C0EC-99A9B5EA0B2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0000" r="24722"/>
          <a:stretch/>
        </p:blipFill>
        <p:spPr>
          <a:xfrm>
            <a:off x="13825258" y="6819900"/>
            <a:ext cx="456282" cy="86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8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861F17-6D2D-6A74-9F5C-11DC2D3EC5FA}"/>
              </a:ext>
            </a:extLst>
          </p:cNvPr>
          <p:cNvSpPr txBox="1"/>
          <p:nvPr/>
        </p:nvSpPr>
        <p:spPr>
          <a:xfrm>
            <a:off x="970739" y="5357032"/>
            <a:ext cx="750909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2400"/>
              </a:spcBef>
              <a:spcAft>
                <a:spcPts val="0"/>
              </a:spcAft>
            </a:pPr>
            <a:r>
              <a:rPr lang="en-US" altLang="ko-KR" sz="3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</a:t>
            </a:r>
            <a:r>
              <a:rPr lang="ko-KR" altLang="en-US" sz="3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중앙 섬과 개인 섬</a:t>
            </a:r>
            <a:r>
              <a:rPr lang="en-US" altLang="ko-KR" sz="3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</a:p>
          <a:p>
            <a:pPr rtl="0">
              <a:spcBef>
                <a:spcPts val="2400"/>
              </a:spcBef>
              <a:spcAft>
                <a:spcPts val="0"/>
              </a:spcAft>
            </a:pPr>
            <a:r>
              <a:rPr lang="en-US" altLang="ko-KR" sz="3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- </a:t>
            </a:r>
            <a:r>
              <a:rPr lang="ko-KR" altLang="en-US" sz="3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희귀 재화가 </a:t>
            </a:r>
            <a:r>
              <a:rPr lang="ko-KR" altLang="en-US" sz="3000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스폰되는</a:t>
            </a:r>
            <a:r>
              <a:rPr lang="ko-KR" altLang="en-US" sz="3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중앙 섬</a:t>
            </a:r>
            <a:endParaRPr lang="ko-KR" altLang="en-US" sz="300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>
              <a:spcBef>
                <a:spcPts val="2400"/>
              </a:spcBef>
              <a:spcAft>
                <a:spcPts val="0"/>
              </a:spcAft>
            </a:pPr>
            <a:r>
              <a:rPr lang="en-US" altLang="ko-KR" sz="3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- </a:t>
            </a:r>
            <a:r>
              <a:rPr lang="ko-KR" altLang="en-US" sz="3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플레이어 각자의 개인 섬이 둘러싸는 형태</a:t>
            </a:r>
            <a:endParaRPr lang="ko-KR" altLang="en-US" sz="300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E1D4B5-09C2-9318-82B5-1DAC4CC88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745" y="4269184"/>
            <a:ext cx="7788622" cy="4377206"/>
          </a:xfrm>
          <a:prstGeom prst="rect">
            <a:avLst/>
          </a:prstGeom>
        </p:spPr>
      </p:pic>
      <p:pic>
        <p:nvPicPr>
          <p:cNvPr id="3" name="그림 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0412CFFD-279D-53E5-1CDB-E8A63E4F2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66816F-18C0-3403-021E-A43BE39589FF}"/>
              </a:ext>
            </a:extLst>
          </p:cNvPr>
          <p:cNvSpPr txBox="1"/>
          <p:nvPr/>
        </p:nvSpPr>
        <p:spPr>
          <a:xfrm>
            <a:off x="990600" y="1323878"/>
            <a:ext cx="8765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4.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게임 소개 </a:t>
            </a:r>
            <a:r>
              <a:rPr lang="en-US" altLang="ko-KR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- </a:t>
            </a:r>
            <a:r>
              <a:rPr lang="ko-KR" altLang="en-US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맵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B0D9B4-DCEA-443B-65F9-088D90654337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0BE25B0-0D4D-8029-B789-8506C70D0D45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EB19B3D-78D7-1AD7-8C00-788A28BD957C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DD729B6-CEEB-97C0-8480-52F9BA6AAABC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FDE56E1-167C-CA29-A690-249A0AA08784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331499B-F88F-D9B4-9648-0C039DDBAFA4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AFC5F6-53E7-D33A-61B5-32A9CD1BA901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67CA0E-3502-145D-BECE-7EBDA6EDBE2A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5D020CB-C367-333E-B1A1-3BC9F04C27A7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CDA07A5-6DF0-D46B-4D02-F165DD71A1DD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D07D2ED-3BD8-30C6-E543-120C1F30CDE6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A08554D-3D13-D95B-1C0B-D91DF4001CCC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D25E423-C263-0490-1B0B-CECBB4E3E79B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5264FC0-3779-095B-32B2-CF437277964B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EE19664-DF85-145F-7BCD-A088AFEB8334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CD7D28E-3109-0830-89FC-7CF99D20D8DD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3E6667C-5E33-3BCE-6768-782770BEFE92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5903705-78FA-5C9E-68B1-E87AFDDE6BF5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FE76FA0-F7FC-69F8-A219-5B7441E67DA4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B876869-B1F4-1583-A886-B98E06AE062B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DCA5AA0-67E1-CC38-5209-46547F3F65C6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8CD7A8B-FACE-75B7-704B-DF08AD785AA6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A263AEE-227D-7B7F-E0F0-19BACAB65E97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77C00B7-1591-5DD8-3D69-A02EBC4C3CC2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0280C43-26FE-76DE-E6D6-845C54143BF2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D77E2EE-E689-A627-9660-09234DBF04DD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CF51892-CCFB-6655-5290-A0BB73BCB10B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14F40DF-BDCC-BF96-1C81-8CA96748982A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C18D5F4-CD77-4F98-84D1-BD4A3CF3EBCE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D0315A3-E8A2-16EF-5BB1-6B87EFA4B986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42EBD72-941D-441D-6BED-596CEAC036A6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61BDD04-D181-6E73-3AD0-DC6BE66A4B03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40" name="그림 39" descr="블랙, 어둠이(가) 표시된 사진&#10;&#10;자동 생성된 설명">
            <a:extLst>
              <a:ext uri="{FF2B5EF4-FFF2-40B4-BE49-F238E27FC236}">
                <a16:creationId xmlns:a16="http://schemas.microsoft.com/office/drawing/2014/main" id="{BA287F7C-7217-46AD-7989-5A9C193CAD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41" name="그림 40" descr="블랙, 어둠이(가) 표시된 사진&#10;&#10;자동 생성된 설명">
            <a:extLst>
              <a:ext uri="{FF2B5EF4-FFF2-40B4-BE49-F238E27FC236}">
                <a16:creationId xmlns:a16="http://schemas.microsoft.com/office/drawing/2014/main" id="{A015DF65-D956-398D-8D8A-FA2E51E576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42" name="그림 41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2A0FA065-3DCE-C501-9626-12E397EF90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43" name="그림 4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E86CD8B6-1EE1-595D-5DBC-4E445AF6B1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48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200FB6-D6E4-E38D-75AD-8DEE4AF12E95}"/>
              </a:ext>
            </a:extLst>
          </p:cNvPr>
          <p:cNvSpPr txBox="1"/>
          <p:nvPr/>
        </p:nvSpPr>
        <p:spPr>
          <a:xfrm>
            <a:off x="1058550" y="4256351"/>
            <a:ext cx="8919732" cy="4402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</a:pP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사람 형태의 캐릭터</a:t>
            </a:r>
            <a:endParaRPr lang="ko-KR" altLang="en-US" sz="3000" b="1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</a:pP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크기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: 70cm * 40cm * 180cm</a:t>
            </a:r>
            <a:b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→ </a:t>
            </a:r>
            <a:r>
              <a:rPr lang="ko-KR" altLang="en-US" sz="3000" b="1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블럭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en-US" altLang="ko-KR" sz="3000" b="1" i="0" u="none" strike="noStrike" dirty="0">
                <a:solidFill>
                  <a:srgbClr val="FE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2</a:t>
            </a:r>
            <a:r>
              <a:rPr lang="ko-KR" altLang="en-US" sz="3000" b="1" i="0" u="none" strike="noStrike" dirty="0">
                <a:solidFill>
                  <a:srgbClr val="FE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칸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에 가려질 크기</a:t>
            </a:r>
            <a:endParaRPr lang="ko-KR" altLang="en-US" sz="3000" b="1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1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인칭 시점</a:t>
            </a:r>
            <a:endParaRPr lang="ko-KR" altLang="en-US" sz="3000" b="1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</a:pP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각 플레이어는 옷 색깔과 닉네임으로 식별</a:t>
            </a:r>
            <a:endParaRPr lang="ko-KR" altLang="en-US" sz="3000" b="1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11266" name="Picture 2" descr="무료게임 &lt;던전타운&gt; 마인크래프트 느낌의 레트로 향수 게임 : 네이버 블로그">
            <a:extLst>
              <a:ext uri="{FF2B5EF4-FFF2-40B4-BE49-F238E27FC236}">
                <a16:creationId xmlns:a16="http://schemas.microsoft.com/office/drawing/2014/main" id="{16215166-937F-7E02-CE27-AB5FD3721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533" y="3945327"/>
            <a:ext cx="5668355" cy="502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73071299-9EFF-7A70-D1AC-5332053360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5D1AA34-BB06-240B-0240-35F9225167A1}"/>
              </a:ext>
            </a:extLst>
          </p:cNvPr>
          <p:cNvSpPr txBox="1"/>
          <p:nvPr/>
        </p:nvSpPr>
        <p:spPr>
          <a:xfrm>
            <a:off x="990600" y="1323878"/>
            <a:ext cx="8919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4.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게임 소개 </a:t>
            </a:r>
            <a:r>
              <a:rPr lang="en-US" altLang="ko-KR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– </a:t>
            </a:r>
            <a:r>
              <a:rPr lang="ko-KR" altLang="en-US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캐릭터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BC392B-4840-70B6-6D09-CB419A46022B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97E995C-8904-F2D2-AF27-5F18812EE764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CE90008-ABB0-CF18-9D28-FB911BE2E3CE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C022B29-864C-B0C1-F8F3-64F9F86D9BCB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18BFBCE-8E19-3038-8900-472F6D38E8D9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B825469-5F4C-7149-4533-6982A7671715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9CB7973-31AE-7346-44CE-E461747278BC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92959CA-C68C-31E5-65EC-3C7DB3F3236A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E1AEE1C-254C-6430-C1AB-8D489D3ED134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1889D63-FE63-4313-E68E-BDBD40DDFD79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C78AFDF-601E-8388-AB44-6B371D90C2F5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08162DF-31FD-9D98-08CC-5AC7088992F6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ECD002E-933B-C4D9-E47C-9948523EC052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C27FC9-1549-7FC7-BFAB-EF05CA1E2862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973E80E-68E4-A876-8E37-9CA9CFC10CE5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89C762D-A32F-44D0-C215-E8004AF79F06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9382F65-A152-6068-B14D-F8B7F55C62F9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5E903B8-CE35-A928-A5C4-B70242A65406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D8F68D0-7E73-8DBB-BCAE-E40A78EB4727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64" name="직사각형 11263">
              <a:extLst>
                <a:ext uri="{FF2B5EF4-FFF2-40B4-BE49-F238E27FC236}">
                  <a16:creationId xmlns:a16="http://schemas.microsoft.com/office/drawing/2014/main" id="{7A33BB52-8497-30EF-A185-DDC48136484A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65" name="직사각형 11264">
              <a:extLst>
                <a:ext uri="{FF2B5EF4-FFF2-40B4-BE49-F238E27FC236}">
                  <a16:creationId xmlns:a16="http://schemas.microsoft.com/office/drawing/2014/main" id="{E0086091-07D5-879B-F399-6BFDF66C5B89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67" name="직사각형 11266">
              <a:extLst>
                <a:ext uri="{FF2B5EF4-FFF2-40B4-BE49-F238E27FC236}">
                  <a16:creationId xmlns:a16="http://schemas.microsoft.com/office/drawing/2014/main" id="{046E81AD-41DB-E14F-88D0-8254FD7A0C83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68" name="직사각형 11267">
              <a:extLst>
                <a:ext uri="{FF2B5EF4-FFF2-40B4-BE49-F238E27FC236}">
                  <a16:creationId xmlns:a16="http://schemas.microsoft.com/office/drawing/2014/main" id="{A7F39CDA-EFFD-B8B4-197C-A8A9C2EB0D0A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69" name="직사각형 11268">
              <a:extLst>
                <a:ext uri="{FF2B5EF4-FFF2-40B4-BE49-F238E27FC236}">
                  <a16:creationId xmlns:a16="http://schemas.microsoft.com/office/drawing/2014/main" id="{4A0CFCA3-66B5-7CFB-10EF-32D8F8CCEE1D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70" name="직사각형 11269">
              <a:extLst>
                <a:ext uri="{FF2B5EF4-FFF2-40B4-BE49-F238E27FC236}">
                  <a16:creationId xmlns:a16="http://schemas.microsoft.com/office/drawing/2014/main" id="{FFAE19BF-8318-E8CB-624B-DEDACE98A078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71" name="직사각형 11270">
              <a:extLst>
                <a:ext uri="{FF2B5EF4-FFF2-40B4-BE49-F238E27FC236}">
                  <a16:creationId xmlns:a16="http://schemas.microsoft.com/office/drawing/2014/main" id="{3F1B7F06-7E24-E058-B84A-9903E88BD94A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72" name="직사각형 11271">
              <a:extLst>
                <a:ext uri="{FF2B5EF4-FFF2-40B4-BE49-F238E27FC236}">
                  <a16:creationId xmlns:a16="http://schemas.microsoft.com/office/drawing/2014/main" id="{87179BE3-39AA-0664-E954-E22AFB36D839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73" name="직사각형 11272">
              <a:extLst>
                <a:ext uri="{FF2B5EF4-FFF2-40B4-BE49-F238E27FC236}">
                  <a16:creationId xmlns:a16="http://schemas.microsoft.com/office/drawing/2014/main" id="{BE78DC05-217E-BA2E-B520-DC03900611EE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74" name="직사각형 11273">
              <a:extLst>
                <a:ext uri="{FF2B5EF4-FFF2-40B4-BE49-F238E27FC236}">
                  <a16:creationId xmlns:a16="http://schemas.microsoft.com/office/drawing/2014/main" id="{8CA5CC6C-1495-FA16-02AA-DB25A4AFE1C4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75" name="직사각형 11274">
              <a:extLst>
                <a:ext uri="{FF2B5EF4-FFF2-40B4-BE49-F238E27FC236}">
                  <a16:creationId xmlns:a16="http://schemas.microsoft.com/office/drawing/2014/main" id="{137FF697-AB5D-5F2E-F7B9-D2B811B9B3F3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76" name="직사각형 11275">
              <a:extLst>
                <a:ext uri="{FF2B5EF4-FFF2-40B4-BE49-F238E27FC236}">
                  <a16:creationId xmlns:a16="http://schemas.microsoft.com/office/drawing/2014/main" id="{6832554B-D046-42B6-20BE-4ECCBA910860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77" name="직사각형 11276">
              <a:extLst>
                <a:ext uri="{FF2B5EF4-FFF2-40B4-BE49-F238E27FC236}">
                  <a16:creationId xmlns:a16="http://schemas.microsoft.com/office/drawing/2014/main" id="{73DCD348-1E97-19D8-AAE2-854C7A703545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11278" name="그림 11277" descr="블랙, 어둠이(가) 표시된 사진&#10;&#10;자동 생성된 설명">
            <a:extLst>
              <a:ext uri="{FF2B5EF4-FFF2-40B4-BE49-F238E27FC236}">
                <a16:creationId xmlns:a16="http://schemas.microsoft.com/office/drawing/2014/main" id="{616AAF97-EB5A-C39F-C207-15463A37A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11279" name="그림 11278" descr="블랙, 어둠이(가) 표시된 사진&#10;&#10;자동 생성된 설명">
            <a:extLst>
              <a:ext uri="{FF2B5EF4-FFF2-40B4-BE49-F238E27FC236}">
                <a16:creationId xmlns:a16="http://schemas.microsoft.com/office/drawing/2014/main" id="{6D349E7F-D7BA-18A7-69F8-F0910E2C29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11280" name="그림 11279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72B7964E-9C22-5037-2842-04B018EE87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11281" name="그림 1128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3E3EDA31-1AC5-057E-BB66-833BC06DD4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60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905</Words>
  <Application>Microsoft Office PowerPoint</Application>
  <PresentationFormat>사용자 지정</PresentationFormat>
  <Paragraphs>207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Calibri</vt:lpstr>
      <vt:lpstr>Wingdings</vt:lpstr>
      <vt:lpstr>나눔스퀘어 네오 OTF Bold</vt:lpstr>
      <vt:lpstr>던파 비트비트체 v2</vt:lpstr>
      <vt:lpstr>휴먼범석체</vt:lpstr>
      <vt:lpstr>나눔스퀘어 네오 OTF Heavy</vt:lpstr>
      <vt:lpstr>카페24 슈퍼매직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컬러풀한 디지털리즘 체스 재미있는 프레젠테이션</dc:title>
  <dc:creator>김규희</dc:creator>
  <cp:lastModifiedBy>규희 김</cp:lastModifiedBy>
  <cp:revision>34</cp:revision>
  <dcterms:created xsi:type="dcterms:W3CDTF">2006-08-16T00:00:00Z</dcterms:created>
  <dcterms:modified xsi:type="dcterms:W3CDTF">2023-12-18T09:24:59Z</dcterms:modified>
  <dc:identifier>DAF3O8ub4yQ</dc:identifier>
</cp:coreProperties>
</file>